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66" r:id="rId3"/>
    <p:sldId id="274" r:id="rId4"/>
    <p:sldId id="273" r:id="rId5"/>
    <p:sldId id="267" r:id="rId6"/>
    <p:sldId id="265" r:id="rId7"/>
    <p:sldId id="268" r:id="rId8"/>
    <p:sldId id="269" r:id="rId9"/>
    <p:sldId id="270" r:id="rId10"/>
    <p:sldId id="272" r:id="rId11"/>
    <p:sldId id="275" r:id="rId12"/>
    <p:sldId id="276" r:id="rId13"/>
    <p:sldId id="277" r:id="rId14"/>
    <p:sldId id="257" r:id="rId15"/>
    <p:sldId id="285" r:id="rId16"/>
    <p:sldId id="288" r:id="rId17"/>
    <p:sldId id="286" r:id="rId18"/>
    <p:sldId id="291" r:id="rId19"/>
    <p:sldId id="292" r:id="rId20"/>
    <p:sldId id="290" r:id="rId21"/>
    <p:sldId id="293" r:id="rId22"/>
    <p:sldId id="295" r:id="rId23"/>
    <p:sldId id="294" r:id="rId24"/>
    <p:sldId id="296" r:id="rId25"/>
    <p:sldId id="297" r:id="rId26"/>
    <p:sldId id="299" r:id="rId27"/>
    <p:sldId id="298" r:id="rId28"/>
    <p:sldId id="300" r:id="rId29"/>
    <p:sldId id="301" r:id="rId30"/>
    <p:sldId id="302" r:id="rId31"/>
    <p:sldId id="303" r:id="rId32"/>
    <p:sldId id="304" r:id="rId33"/>
    <p:sldId id="310" r:id="rId34"/>
    <p:sldId id="326" r:id="rId35"/>
    <p:sldId id="305" r:id="rId36"/>
    <p:sldId id="306" r:id="rId37"/>
    <p:sldId id="307" r:id="rId38"/>
    <p:sldId id="308" r:id="rId39"/>
    <p:sldId id="312" r:id="rId40"/>
    <p:sldId id="314" r:id="rId41"/>
    <p:sldId id="311" r:id="rId42"/>
    <p:sldId id="309" r:id="rId43"/>
    <p:sldId id="316" r:id="rId44"/>
    <p:sldId id="315" r:id="rId45"/>
    <p:sldId id="317" r:id="rId46"/>
    <p:sldId id="258" r:id="rId47"/>
    <p:sldId id="278" r:id="rId48"/>
    <p:sldId id="280" r:id="rId49"/>
    <p:sldId id="281" r:id="rId50"/>
    <p:sldId id="318" r:id="rId51"/>
    <p:sldId id="282" r:id="rId52"/>
    <p:sldId id="283" r:id="rId53"/>
    <p:sldId id="319" r:id="rId54"/>
    <p:sldId id="279" r:id="rId55"/>
    <p:sldId id="321" r:id="rId56"/>
    <p:sldId id="322" r:id="rId57"/>
    <p:sldId id="323" r:id="rId58"/>
    <p:sldId id="324" r:id="rId59"/>
    <p:sldId id="325" r:id="rId60"/>
    <p:sldId id="260" r:id="rId61"/>
  </p:sldIdLst>
  <p:sldSz cx="12192000" cy="6858000"/>
  <p:notesSz cx="6858000" cy="9144000"/>
  <p:embeddedFontLst>
    <p:embeddedFont>
      <p:font typeface="NanumGothic" panose="020D0604000000000000" pitchFamily="34" charset="-127"/>
      <p:regular r:id="rId64"/>
      <p:bold r:id="rId65"/>
    </p:embeddedFont>
    <p:embeddedFont>
      <p:font typeface="맑은 고딕" panose="020B0503020000020004" pitchFamily="34" charset="-127"/>
      <p:regular r:id="rId66"/>
      <p:bold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D2Coding" panose="020B0609020101020101" pitchFamily="49" charset="-127"/>
      <p:regular r:id="rId72"/>
      <p:bold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F665E2-6941-4EA1-8649-FF6245B58497}">
          <p14:sldIdLst>
            <p14:sldId id="256"/>
            <p14:sldId id="266"/>
            <p14:sldId id="274"/>
            <p14:sldId id="273"/>
            <p14:sldId id="267"/>
            <p14:sldId id="265"/>
            <p14:sldId id="268"/>
            <p14:sldId id="269"/>
            <p14:sldId id="270"/>
            <p14:sldId id="272"/>
            <p14:sldId id="275"/>
            <p14:sldId id="276"/>
            <p14:sldId id="277"/>
          </p14:sldIdLst>
        </p14:section>
        <p14:section name="Adapter/Bridge" id="{D1897651-69B2-4A3E-A9F1-B4D4435E8650}">
          <p14:sldIdLst>
            <p14:sldId id="257"/>
            <p14:sldId id="285"/>
            <p14:sldId id="288"/>
            <p14:sldId id="286"/>
            <p14:sldId id="291"/>
            <p14:sldId id="292"/>
            <p14:sldId id="290"/>
            <p14:sldId id="293"/>
            <p14:sldId id="295"/>
            <p14:sldId id="294"/>
            <p14:sldId id="296"/>
            <p14:sldId id="297"/>
            <p14:sldId id="299"/>
            <p14:sldId id="298"/>
            <p14:sldId id="300"/>
            <p14:sldId id="301"/>
            <p14:sldId id="302"/>
            <p14:sldId id="303"/>
            <p14:sldId id="304"/>
            <p14:sldId id="310"/>
            <p14:sldId id="326"/>
            <p14:sldId id="305"/>
            <p14:sldId id="306"/>
            <p14:sldId id="307"/>
            <p14:sldId id="308"/>
            <p14:sldId id="312"/>
            <p14:sldId id="314"/>
            <p14:sldId id="311"/>
            <p14:sldId id="309"/>
            <p14:sldId id="316"/>
            <p14:sldId id="315"/>
            <p14:sldId id="317"/>
          </p14:sldIdLst>
        </p14:section>
        <p14:section name="Prototype" id="{70CC6894-E2B9-46F2-B48A-FFE09F7A2E48}">
          <p14:sldIdLst>
            <p14:sldId id="258"/>
            <p14:sldId id="278"/>
            <p14:sldId id="280"/>
            <p14:sldId id="281"/>
            <p14:sldId id="318"/>
            <p14:sldId id="282"/>
            <p14:sldId id="283"/>
            <p14:sldId id="319"/>
          </p14:sldIdLst>
        </p14:section>
        <p14:section name="Composite" id="{3BB7AECD-56D8-4FC3-925B-3EC97D849AAD}">
          <p14:sldIdLst>
            <p14:sldId id="279"/>
            <p14:sldId id="321"/>
            <p14:sldId id="322"/>
            <p14:sldId id="323"/>
            <p14:sldId id="324"/>
            <p14:sldId id="325"/>
          </p14:sldIdLst>
        </p14:section>
        <p14:section name="Conclusion" id="{4691257A-FB77-4C30-8690-DE471F6330C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359"/>
    <a:srgbClr val="252526"/>
    <a:srgbClr val="007ACC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4" autoAdjust="0"/>
    <p:restoredTop sz="69868" autoAdjust="0"/>
  </p:normalViewPr>
  <p:slideViewPr>
    <p:cSldViewPr snapToGrid="0">
      <p:cViewPr varScale="1">
        <p:scale>
          <a:sx n="60" d="100"/>
          <a:sy n="60" d="100"/>
        </p:scale>
        <p:origin x="1446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D212-AA7D-4887-BDBE-C8634B49FCF7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58619-1AEC-4DCF-AB47-EFF584B1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ADA7-78E1-4FDB-9368-8EB6995EFCC0}" type="datetimeFigureOut">
              <a:rPr lang="en-US" smtClean="0"/>
              <a:t>9/30/2016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2F6F-6F93-4678-921F-77810497FA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여러분</a:t>
            </a:r>
            <a:r>
              <a:rPr lang="en-US" altLang="ko-KR" baseline="0" dirty="0"/>
              <a:t> :)</a:t>
            </a:r>
            <a:endParaRPr lang="en-US" altLang="ko-KR" dirty="0"/>
          </a:p>
          <a:p>
            <a:r>
              <a:rPr lang="ko-KR" altLang="en-US" dirty="0"/>
              <a:t>디자인 패턴 스터디</a:t>
            </a:r>
            <a:r>
              <a:rPr lang="en-US" altLang="ko-KR" dirty="0"/>
              <a:t>, 2</a:t>
            </a:r>
            <a:r>
              <a:rPr lang="ko-KR" altLang="en-US" dirty="0"/>
              <a:t>주차 발표를 맡은 </a:t>
            </a:r>
            <a:r>
              <a:rPr lang="en-US" altLang="ko-KR" baseline="0" dirty="0"/>
              <a:t> </a:t>
            </a:r>
            <a:r>
              <a:rPr lang="en-US" dirty="0"/>
              <a:t>C++ Korea</a:t>
            </a:r>
            <a:r>
              <a:rPr lang="ko-KR" altLang="en-US" dirty="0"/>
              <a:t>의 </a:t>
            </a:r>
            <a:r>
              <a:rPr lang="ko-KR" altLang="en-US" baseline="0" dirty="0"/>
              <a:t> 박동하 입니다</a:t>
            </a:r>
            <a:r>
              <a:rPr lang="en-US" altLang="ko-KR" baseline="0" dirty="0"/>
              <a:t>. 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옥찬호 님이 특별히 강조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발표 펑크에 대비한 백업 담당</a:t>
            </a:r>
            <a:r>
              <a:rPr lang="en-US" altLang="ko-KR" baseline="0" dirty="0"/>
              <a:t>;;</a:t>
            </a:r>
            <a:r>
              <a:rPr lang="ko-KR" altLang="en-US" baseline="0" dirty="0"/>
              <a:t> 도와주세요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아직은 배울 점이 많지만</a:t>
            </a:r>
            <a:r>
              <a:rPr lang="en-US" altLang="ko-KR" baseline="0" dirty="0"/>
              <a:t>, 1</a:t>
            </a:r>
            <a:r>
              <a:rPr lang="ko-KR" altLang="en-US" baseline="0" dirty="0"/>
              <a:t>년 뒤에는 좀 괜찮은 개발자가 되어있을지도 모릅니다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C++ </a:t>
            </a:r>
            <a:r>
              <a:rPr lang="ko-KR" altLang="en-US" baseline="0" dirty="0"/>
              <a:t>노예</a:t>
            </a:r>
            <a:r>
              <a:rPr lang="en-US" altLang="ko-KR" baseline="0" dirty="0"/>
              <a:t>, </a:t>
            </a:r>
            <a:r>
              <a:rPr lang="ko-KR" altLang="en-US" baseline="0" dirty="0"/>
              <a:t>찾아주세요</a:t>
            </a:r>
            <a:r>
              <a:rPr lang="en-US" altLang="ko-KR" baseline="0" dirty="0"/>
              <a:t>~ :D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2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그렇기 때문에 개발</a:t>
            </a:r>
            <a:r>
              <a:rPr lang="ko-KR" altLang="en-US" baseline="0" dirty="0"/>
              <a:t> 과정은 한편으로는 고통의 순환이기도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별로 우리에게 친화적이지 않죠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 소용돌이 속에서 디자인 패턴이 대체 무엇을 해줄 수 있을까요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이 파란 선이 보이세요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지금부터 우리는 이 소용돌이를 바꿀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&gt;</a:t>
            </a:r>
            <a:r>
              <a:rPr lang="en-US" baseline="0" dirty="0"/>
              <a:t> How &gt; What</a:t>
            </a:r>
            <a:r>
              <a:rPr lang="ko-KR" altLang="en-US" baseline="0" dirty="0"/>
              <a:t>을</a:t>
            </a:r>
            <a:r>
              <a:rPr lang="en-US" altLang="ko-KR" baseline="0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이렇게 말이죠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임백준 님은 </a:t>
            </a:r>
            <a:r>
              <a:rPr lang="ko-KR" altLang="en-US" sz="1200" i="1" dirty="0">
                <a:solidFill>
                  <a:schemeClr val="accent3"/>
                </a:solidFill>
              </a:rPr>
              <a:t> ‘어떻게’ 가 아니라 ‘</a:t>
            </a:r>
            <a:r>
              <a:rPr lang="ko-KR" altLang="en-US" sz="1200" i="1" u="sng" dirty="0">
                <a:solidFill>
                  <a:schemeClr val="accent3"/>
                </a:solidFill>
              </a:rPr>
              <a:t>왜’ 와 ‘무엇’ 에 집중한다</a:t>
            </a:r>
            <a:r>
              <a:rPr lang="en-US" altLang="ko-KR" sz="1200" i="1" u="sng" dirty="0">
                <a:solidFill>
                  <a:schemeClr val="accent3"/>
                </a:solidFill>
              </a:rPr>
              <a:t>.</a:t>
            </a:r>
            <a:r>
              <a:rPr lang="en-US" altLang="ko-KR" sz="1200" i="1" dirty="0">
                <a:solidFill>
                  <a:schemeClr val="accent3"/>
                </a:solidFill>
              </a:rPr>
              <a:t> </a:t>
            </a:r>
            <a:endParaRPr lang="en-US" sz="1200" i="1" dirty="0">
              <a:solidFill>
                <a:schemeClr val="accent3"/>
              </a:solidFill>
            </a:endParaRPr>
          </a:p>
          <a:p>
            <a:r>
              <a:rPr lang="ko-KR" altLang="en-US" dirty="0" err="1"/>
              <a:t>라고</a:t>
            </a:r>
            <a:r>
              <a:rPr lang="ko-KR" altLang="en-US" dirty="0"/>
              <a:t> 말씀하셨습니다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그에 맞춰서 우리는 </a:t>
            </a:r>
            <a:r>
              <a:rPr lang="ko-KR" altLang="en-US" b="1" dirty="0"/>
              <a:t>무엇을 해야하는지</a:t>
            </a:r>
            <a:r>
              <a:rPr lang="en-US" altLang="ko-KR" b="1" dirty="0"/>
              <a:t>, </a:t>
            </a:r>
          </a:p>
          <a:p>
            <a:r>
              <a:rPr lang="ko-KR" altLang="en-US" b="1" dirty="0"/>
              <a:t>그것이 왜 문제인지</a:t>
            </a:r>
            <a:r>
              <a:rPr lang="ko-KR" altLang="en-US" dirty="0"/>
              <a:t>를 </a:t>
            </a:r>
            <a:r>
              <a:rPr lang="ko-KR" altLang="en-US" b="1" dirty="0"/>
              <a:t>고민</a:t>
            </a:r>
            <a:r>
              <a:rPr lang="ko-KR" altLang="en-US" dirty="0"/>
              <a:t>할 것입니다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여기서 디자인 패턴이 왜 필요할까요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그 고민에 대한 결과물이기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55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프로그래머가</a:t>
            </a:r>
            <a:r>
              <a:rPr lang="ko-KR" altLang="en-US" baseline="0" dirty="0"/>
              <a:t> 하는 고민의 최종 </a:t>
            </a:r>
            <a:r>
              <a:rPr lang="ko-KR" altLang="en-US" dirty="0"/>
              <a:t>결과물은 바로 코드입니다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디자인패턴 또한 고민의 결과물이라고 말씀드렸죠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뜻입니다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19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디자인 패턴은 코드와</a:t>
            </a:r>
            <a:r>
              <a:rPr lang="en-US" altLang="ko-KR" dirty="0"/>
              <a:t> </a:t>
            </a:r>
            <a:r>
              <a:rPr lang="ko-KR" altLang="en-US" dirty="0"/>
              <a:t>불가분의 관계라는 것이죠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무엇을 해야하는가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왜 문제인가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두가지에 초점을 두고 예제코드를 좀 준비 해왔습니다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외부 라이브러리를 가져온 게 있기 때문에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설명하면서 시간에 맞출 수 있을지 모르겠네요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94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 err="1"/>
              <a:t>Adpater</a:t>
            </a:r>
            <a:r>
              <a:rPr lang="ko-KR" altLang="en-US" dirty="0"/>
              <a:t>와 </a:t>
            </a:r>
            <a:r>
              <a:rPr lang="en-US" altLang="ko-KR" dirty="0"/>
              <a:t>Bridge </a:t>
            </a:r>
            <a:r>
              <a:rPr lang="ko-KR" altLang="en-US" dirty="0"/>
              <a:t>패턴입니다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사실 전 이 둘에 별로 구분을 두지 않고 그냥 </a:t>
            </a:r>
            <a:r>
              <a:rPr lang="en-US" altLang="ko-KR" dirty="0"/>
              <a:t>Adapter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패턴은 너무 흔하게 접해서 이미 잘 알고 계시거나</a:t>
            </a:r>
            <a:r>
              <a:rPr lang="en-US" altLang="ko-KR" dirty="0"/>
              <a:t>,</a:t>
            </a:r>
          </a:p>
          <a:p>
            <a:r>
              <a:rPr lang="ko-KR" altLang="en-US" baseline="0" dirty="0"/>
              <a:t>처음 들으시더라도 은연중에 사용해 보셨을 가능성이 높습니다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언어 내장 기능이라고 해도 무방하죠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4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표현하는 방법 중에 </a:t>
            </a:r>
            <a:r>
              <a:rPr lang="en-US" altLang="ko-KR" dirty="0"/>
              <a:t>JSON</a:t>
            </a:r>
            <a:r>
              <a:rPr lang="ko-KR" altLang="en-US" dirty="0"/>
              <a:t>이라는 것이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간단히 예시를 들면 이렇습니다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dirty="0"/>
          </a:p>
          <a:p>
            <a:r>
              <a:rPr lang="ko-KR" altLang="en-US" dirty="0"/>
              <a:t>전 개인적으로 </a:t>
            </a:r>
            <a:r>
              <a:rPr lang="en-US" altLang="ko-KR" dirty="0"/>
              <a:t>JavaScript</a:t>
            </a:r>
            <a:r>
              <a:rPr lang="ko-KR" altLang="en-US" dirty="0"/>
              <a:t>를 좋아하지는 않습니다만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 표현방법은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Object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Serialization</a:t>
            </a:r>
            <a:r>
              <a:rPr lang="ko-KR" altLang="en-US" baseline="0" dirty="0"/>
              <a:t>에 굉장히 유용하고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그러면서도 가독성이 뛰어나기 때문에 좋아하죠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42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1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무엇을 해야하는가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이미 많은 라이브러리들이 있습니다만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예제코드를 겸해서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en-US" altLang="ko-KR" baseline="0" dirty="0"/>
              <a:t>JSON</a:t>
            </a:r>
            <a:r>
              <a:rPr lang="ko-KR" altLang="en-US" baseline="0" dirty="0"/>
              <a:t>을 </a:t>
            </a:r>
            <a:r>
              <a:rPr lang="en-US" altLang="ko-KR" baseline="0" dirty="0"/>
              <a:t>C++</a:t>
            </a:r>
            <a:r>
              <a:rPr lang="ko-KR" altLang="en-US" baseline="0" dirty="0"/>
              <a:t>로 구현해보기로 했습니다</a:t>
            </a:r>
            <a:r>
              <a:rPr lang="en-US" altLang="ko-KR" baseline="0" dirty="0"/>
              <a:t>.</a:t>
            </a:r>
            <a:endParaRPr lang="en-US" dirty="0"/>
          </a:p>
          <a:p>
            <a:endParaRPr lang="en-US" dirty="0"/>
          </a:p>
          <a:p>
            <a:r>
              <a:rPr lang="ko-KR" altLang="en-US" dirty="0"/>
              <a:t>간단히 </a:t>
            </a:r>
            <a:r>
              <a:rPr lang="en-US" altLang="ko-KR" dirty="0"/>
              <a:t>namespace</a:t>
            </a:r>
            <a:r>
              <a:rPr lang="ko-KR" altLang="en-US" dirty="0"/>
              <a:t>의 구성을 생각해보면 이렇습니다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특별할 것도 없죠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그런데 문제가 하나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배열에서 보셨지만</a:t>
            </a:r>
            <a:r>
              <a:rPr lang="en-US" altLang="ko-KR" dirty="0"/>
              <a:t>,</a:t>
            </a:r>
            <a:r>
              <a:rPr lang="en-US" altLang="ko-KR" baseline="0" dirty="0"/>
              <a:t> JavaScript</a:t>
            </a:r>
            <a:r>
              <a:rPr lang="ko-KR" altLang="en-US" baseline="0" dirty="0"/>
              <a:t>에서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값은 그냥 값입니다</a:t>
            </a:r>
            <a:r>
              <a:rPr lang="en-US" altLang="ko-KR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7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작업을 하기 전에 분석을 먼저 해보죠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막상 코드로 구현할 생각을 하니까</a:t>
            </a:r>
            <a:r>
              <a:rPr lang="en-US" altLang="ko-KR" dirty="0"/>
              <a:t>, </a:t>
            </a:r>
            <a:r>
              <a:rPr lang="ko-KR" altLang="en-US" dirty="0"/>
              <a:t>문제점이 하나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JavaScript</a:t>
            </a:r>
            <a:r>
              <a:rPr lang="ko-KR" altLang="en-US" dirty="0"/>
              <a:t>에서는 값이 좀 이상하게에 바뀝니다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분명히 저는 오브젝트를 인자로 전달했는데 어느 순간 문자열로 바뀌어 있기도 합니다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마치 타입이라는게 존재하지 않는 것 처럼 말이죠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C++</a:t>
            </a:r>
            <a:r>
              <a:rPr lang="en-US" baseline="0" dirty="0"/>
              <a:t> </a:t>
            </a:r>
            <a:r>
              <a:rPr lang="ko-KR" altLang="en-US" baseline="0" dirty="0"/>
              <a:t>사용자들은 특히 타입에 까다롭습니다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상수성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복사 가능</a:t>
            </a:r>
            <a:r>
              <a:rPr lang="en-US" altLang="ko-KR" baseline="0" dirty="0"/>
              <a:t>? </a:t>
            </a:r>
            <a:r>
              <a:rPr lang="ko-KR" altLang="en-US" baseline="0" dirty="0"/>
              <a:t>이동가능</a:t>
            </a:r>
            <a:r>
              <a:rPr lang="en-US" altLang="ko-KR" baseline="0" dirty="0"/>
              <a:t>? Thread Safety?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18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</a:t>
            </a:r>
            <a:r>
              <a:rPr lang="en-US" baseline="0" dirty="0"/>
              <a:t> System</a:t>
            </a:r>
            <a:r>
              <a:rPr lang="ko-KR" altLang="en-US" baseline="0" dirty="0"/>
              <a:t>이 엄격한 </a:t>
            </a:r>
            <a:r>
              <a:rPr lang="en-US" altLang="ko-KR" baseline="0" dirty="0"/>
              <a:t>C++</a:t>
            </a:r>
            <a:r>
              <a:rPr lang="ko-KR" altLang="en-US" baseline="0" dirty="0"/>
              <a:t>에서는 이런 일은 구조적으로 발생할 수가 없죠</a:t>
            </a:r>
            <a:r>
              <a:rPr lang="en-US" altLang="ko-KR" baseline="0" dirty="0"/>
              <a:t>. </a:t>
            </a:r>
          </a:p>
          <a:p>
            <a:endParaRPr lang="en-US" baseline="0" dirty="0"/>
          </a:p>
          <a:p>
            <a:r>
              <a:rPr lang="en-US" baseline="0" dirty="0"/>
              <a:t>JavaScript</a:t>
            </a:r>
            <a:r>
              <a:rPr lang="ko-KR" altLang="en-US" baseline="0" dirty="0"/>
              <a:t>에서 말하는 가변적인 값이란</a:t>
            </a:r>
            <a:r>
              <a:rPr lang="en-US" altLang="ko-KR" baseline="0" dirty="0"/>
              <a:t>,</a:t>
            </a:r>
          </a:p>
          <a:p>
            <a:r>
              <a:rPr lang="en-US" baseline="0" dirty="0"/>
              <a:t>C++</a:t>
            </a:r>
            <a:r>
              <a:rPr lang="ko-KR" altLang="en-US" baseline="0" dirty="0"/>
              <a:t>세상에선 이런 이야기입니다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값이 다르다는 것은 타입이 다르다는 것이고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값이 달라진다는 것은 타입이 달라진다는 소리가 됩니다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결국 이 시점에 우리는 어떤 </a:t>
            </a:r>
            <a:r>
              <a:rPr lang="en-US" altLang="ko-KR" baseline="0" dirty="0"/>
              <a:t>Domain</a:t>
            </a:r>
            <a:r>
              <a:rPr lang="ko-KR" altLang="en-US" baseline="0" dirty="0"/>
              <a:t>에도 대응할 수 있는 타입이 필요하게 됩니다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이미지 출처는 이렇습니다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보통 마지막에 넣지만 저는 먼저 주지하고 가는게 좋다고 생각하는 편 이라서요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97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</a:t>
            </a:r>
            <a:r>
              <a:rPr lang="ko-KR" altLang="en-US" dirty="0"/>
              <a:t>와 </a:t>
            </a:r>
            <a:r>
              <a:rPr lang="en-US" altLang="ko-KR" dirty="0"/>
              <a:t>C#</a:t>
            </a:r>
            <a:r>
              <a:rPr lang="ko-KR" altLang="en-US" dirty="0"/>
              <a:t>에서는 이런 문제를 쉽게 해결하는 방법이 있죠</a:t>
            </a:r>
            <a:r>
              <a:rPr lang="en-US" altLang="ko-KR" dirty="0"/>
              <a:t>. Interface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‘</a:t>
            </a:r>
            <a:r>
              <a:rPr lang="ko-KR" altLang="en-US" dirty="0"/>
              <a:t>값</a:t>
            </a:r>
            <a:r>
              <a:rPr lang="en-US" altLang="ko-KR" dirty="0"/>
              <a:t>’</a:t>
            </a:r>
            <a:r>
              <a:rPr lang="ko-KR" altLang="en-US" dirty="0"/>
              <a:t>이라는 개념을 추상화한 별도의 타입이 필요해지는 것입니다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좋습니다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이건 그냥 </a:t>
            </a:r>
            <a:r>
              <a:rPr lang="en-US" altLang="ko-KR" dirty="0" err="1"/>
              <a:t>struct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en-US" altLang="ko-KR" dirty="0"/>
              <a:t>class </a:t>
            </a:r>
            <a:r>
              <a:rPr lang="ko-KR" altLang="en-US" dirty="0"/>
              <a:t>선언하면 끝이죠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 인터페이스는 어떤 동작을 지원해야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단순히 생각하면 문자열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배열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오브젝트들이 할 수 있는 것을 그대로 지원해야 할 것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그러면서도 </a:t>
            </a:r>
            <a:r>
              <a:rPr lang="en-US" altLang="ko-KR" baseline="0" dirty="0"/>
              <a:t>JSON </a:t>
            </a:r>
            <a:r>
              <a:rPr lang="ko-KR" altLang="en-US" baseline="0" dirty="0"/>
              <a:t>문자열 표기로 변환도 가능해야 하죠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5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간단한 방법은 상속입니다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18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08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  <a:r>
              <a:rPr lang="en-US" altLang="ko-KR" dirty="0"/>
              <a:t>! </a:t>
            </a:r>
            <a:r>
              <a:rPr lang="ko-KR" altLang="en-US" dirty="0"/>
              <a:t>이런</a:t>
            </a:r>
            <a:r>
              <a:rPr lang="en-US" altLang="ko-KR" dirty="0"/>
              <a:t>, </a:t>
            </a:r>
            <a:r>
              <a:rPr lang="ko-KR" altLang="en-US" dirty="0"/>
              <a:t>반가운 소리는 아니네요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Interface</a:t>
            </a:r>
            <a:r>
              <a:rPr lang="ko-KR" altLang="en-US" dirty="0"/>
              <a:t>를 써서 구조적으로 안전해지는 것은 환영할 만한 일이지만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그로 인해 일이 늘어납니다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Virtual </a:t>
            </a:r>
            <a:r>
              <a:rPr lang="ko-KR" altLang="en-US" dirty="0"/>
              <a:t>함수들에 대한 제각각 구현</a:t>
            </a:r>
            <a:endParaRPr lang="en-US" altLang="ko-KR" dirty="0"/>
          </a:p>
          <a:p>
            <a:r>
              <a:rPr lang="ko-KR" altLang="en-US" dirty="0"/>
              <a:t>절레절레</a:t>
            </a:r>
            <a:r>
              <a:rPr lang="en-US" altLang="ko-KR" dirty="0"/>
              <a:t>…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950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문제를 앞서 언급한 어댑터 패턴으로</a:t>
            </a:r>
            <a:endParaRPr lang="en-US" altLang="ko-KR" dirty="0"/>
          </a:p>
          <a:p>
            <a:r>
              <a:rPr lang="ko-KR" altLang="en-US" dirty="0"/>
              <a:t>어떻게 해결했는지 확인해보겠습니다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15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배열은 값의 연속</a:t>
            </a:r>
            <a:endParaRPr lang="en-US" altLang="ko-KR" dirty="0"/>
          </a:p>
          <a:p>
            <a:r>
              <a:rPr lang="en-US" dirty="0"/>
              <a:t>Sequence of value</a:t>
            </a:r>
          </a:p>
          <a:p>
            <a:r>
              <a:rPr lang="ko-KR" altLang="en-US" dirty="0"/>
              <a:t>어</a:t>
            </a:r>
            <a:r>
              <a:rPr lang="en-US" altLang="ko-KR" dirty="0"/>
              <a:t>? std::vector&lt;&gt;</a:t>
            </a:r>
            <a:r>
              <a:rPr lang="ko-KR" altLang="en-US" dirty="0"/>
              <a:t>가 있네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그렇지만 값의 실제 타입은 모른다</a:t>
            </a:r>
            <a:r>
              <a:rPr lang="en-US" altLang="ko-KR" dirty="0"/>
              <a:t>. – adapter</a:t>
            </a:r>
            <a:r>
              <a:rPr lang="ko-KR" altLang="en-US" dirty="0"/>
              <a:t>로 해결된 문제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21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 배열의 </a:t>
            </a:r>
            <a:r>
              <a:rPr lang="en-US" altLang="ko-KR" dirty="0"/>
              <a:t>serialization</a:t>
            </a:r>
            <a:r>
              <a:rPr lang="ko-KR" altLang="en-US" dirty="0"/>
              <a:t>은 어떻게 하면 될까요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사실 앞서 </a:t>
            </a:r>
            <a:r>
              <a:rPr lang="en-US" altLang="ko-KR" dirty="0"/>
              <a:t>typed_value</a:t>
            </a:r>
            <a:r>
              <a:rPr lang="ko-KR" altLang="en-US" dirty="0"/>
              <a:t>에서 이 문제를</a:t>
            </a:r>
            <a:r>
              <a:rPr lang="ko-KR" altLang="en-US" baseline="0" dirty="0"/>
              <a:t> 해결해 놓은 상태입니다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virtual </a:t>
            </a:r>
            <a:r>
              <a:rPr lang="ko-KR" altLang="en-US" baseline="0" dirty="0"/>
              <a:t>함수인 </a:t>
            </a:r>
            <a:r>
              <a:rPr lang="en-US" altLang="ko-KR" baseline="0" dirty="0"/>
              <a:t>toUtf8</a:t>
            </a:r>
            <a:r>
              <a:rPr lang="ko-KR" altLang="en-US" baseline="0" dirty="0"/>
              <a:t>를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그냥 </a:t>
            </a:r>
            <a:r>
              <a:rPr lang="en-US" altLang="ko-KR" baseline="0" dirty="0"/>
              <a:t>for</a:t>
            </a:r>
            <a:r>
              <a:rPr lang="ko-KR" altLang="en-US" baseline="0" dirty="0"/>
              <a:t>문 돌리면서 호출하기만 하면 되는 것이죠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98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배열 복사가 안되었던 이유는 바로 이것이었습니다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std::unique_ptr&lt;T&gt;</a:t>
            </a:r>
            <a:r>
              <a:rPr lang="ko-KR" altLang="en-US" dirty="0"/>
              <a:t>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new </a:t>
            </a:r>
            <a:r>
              <a:rPr lang="ko-KR" altLang="en-US" baseline="0" dirty="0"/>
              <a:t>로 할당 받은 </a:t>
            </a:r>
            <a:r>
              <a:rPr lang="en-US" altLang="ko-KR" baseline="0" dirty="0"/>
              <a:t>memory object</a:t>
            </a:r>
            <a:r>
              <a:rPr lang="ko-KR" altLang="en-US" baseline="0" dirty="0"/>
              <a:t>에 대한</a:t>
            </a:r>
            <a:endParaRPr lang="en-US" altLang="ko-KR" baseline="0" dirty="0"/>
          </a:p>
          <a:p>
            <a:r>
              <a:rPr lang="ko-KR" altLang="en-US" baseline="0" dirty="0"/>
              <a:t>독점적 소유권을 가지기 때문에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복사를 제한하기 때문이죠</a:t>
            </a:r>
            <a:r>
              <a:rPr lang="en-US" altLang="ko-KR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5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어떻게 사용하는지 보여주기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typed</a:t>
            </a:r>
            <a:r>
              <a:rPr lang="en-US" baseline="0" dirty="0"/>
              <a:t>_value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clone </a:t>
            </a:r>
            <a:r>
              <a:rPr lang="ko-KR" altLang="en-US" baseline="0" dirty="0"/>
              <a:t>방법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타입 자체의 복사 생성자를 사용해서 복사 시도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2</a:t>
            </a:r>
            <a:r>
              <a:rPr lang="ko-KR" altLang="en-US" dirty="0"/>
              <a:t>가지 장점</a:t>
            </a:r>
            <a:endParaRPr lang="en-US" altLang="ko-KR" dirty="0"/>
          </a:p>
          <a:p>
            <a:r>
              <a:rPr lang="en-US" baseline="0" dirty="0"/>
              <a:t>    </a:t>
            </a:r>
            <a:r>
              <a:rPr lang="ko-KR" altLang="en-US" baseline="0" dirty="0"/>
              <a:t>복사 불가능 타입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컴파일 에러</a:t>
            </a:r>
            <a:endParaRPr lang="en-US" altLang="ko-K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79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ko-KR" altLang="en-US" dirty="0"/>
              <a:t>좋습니다</a:t>
            </a:r>
            <a:r>
              <a:rPr lang="en-US" altLang="ko-KR" dirty="0"/>
              <a:t>. </a:t>
            </a:r>
            <a:r>
              <a:rPr lang="ko-KR" altLang="en-US" dirty="0"/>
              <a:t>이제 복사 문제도 해결했네요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7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</a:t>
            </a:r>
            <a:r>
              <a:rPr lang="en-US" altLang="ko-KR" dirty="0"/>
              <a:t>, </a:t>
            </a:r>
            <a:r>
              <a:rPr lang="ko-KR" altLang="en-US" dirty="0"/>
              <a:t>전 지난 학기에 학교에서 디자인 패턴 수업을 들었습니다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만족스럽지 못했습니다</a:t>
            </a:r>
            <a:r>
              <a:rPr lang="en-US" altLang="ko-KR" dirty="0"/>
              <a:t>. </a:t>
            </a:r>
            <a:r>
              <a:rPr lang="ko-KR" altLang="en-US" dirty="0"/>
              <a:t>전혀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교수님께서 눈을 너무 많이 낮추셨더라구요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사실 프로그래밍에 입문할 적부터 </a:t>
            </a:r>
            <a:endParaRPr lang="en-US" altLang="ko-KR" dirty="0"/>
          </a:p>
          <a:p>
            <a:r>
              <a:rPr lang="ko-KR" altLang="en-US" dirty="0"/>
              <a:t>객체지향 입문</a:t>
            </a:r>
            <a:r>
              <a:rPr lang="en-US" altLang="ko-KR" dirty="0"/>
              <a:t>, HeadFirst Design Pattern</a:t>
            </a:r>
            <a:r>
              <a:rPr lang="ko-KR" altLang="en-US" dirty="0"/>
              <a:t>으로 다져진 저에겐 전</a:t>
            </a:r>
            <a:r>
              <a:rPr lang="en-US" altLang="ko-KR" dirty="0"/>
              <a:t>~</a:t>
            </a:r>
            <a:r>
              <a:rPr lang="ko-KR" altLang="en-US" dirty="0"/>
              <a:t>혀 의미가 없었습니다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74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 쉬고 다시 시작하죠</a:t>
            </a:r>
            <a:r>
              <a:rPr lang="en-US" altLang="ko-KR" dirty="0"/>
              <a:t>!</a:t>
            </a:r>
          </a:p>
          <a:p>
            <a:r>
              <a:rPr lang="en-US" dirty="0"/>
              <a:t>10~15</a:t>
            </a:r>
            <a:r>
              <a:rPr lang="ko-KR" altLang="en-US" dirty="0"/>
              <a:t>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21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json</a:t>
            </a:r>
            <a:r>
              <a:rPr lang="ko-KR" altLang="en-US" dirty="0"/>
              <a:t>의 마지막 타입</a:t>
            </a:r>
            <a:r>
              <a:rPr lang="en-US" altLang="ko-KR" dirty="0"/>
              <a:t>, object</a:t>
            </a:r>
            <a:r>
              <a:rPr lang="ko-KR" altLang="en-US" dirty="0"/>
              <a:t>가 남았습니다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두가지 질문을 먼저 하고 시작하죠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object</a:t>
            </a:r>
            <a:r>
              <a:rPr lang="ko-KR" altLang="en-US" dirty="0"/>
              <a:t>는 무슨 연산을 지원해야 하는가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en-US" altLang="ko-KR" dirty="0"/>
              <a:t>object</a:t>
            </a:r>
            <a:r>
              <a:rPr lang="ko-KR" altLang="en-US" dirty="0"/>
              <a:t>는 어떻게 정의되는가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47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에서 객체 란</a:t>
            </a:r>
            <a:r>
              <a:rPr lang="en-US" altLang="ko-KR" dirty="0"/>
              <a:t>, </a:t>
            </a:r>
            <a:r>
              <a:rPr lang="ko-KR" altLang="en-US" dirty="0"/>
              <a:t>속성들의 집합일 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속성은 속성 이름과 속성 값으로 구성되죠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따라서 저희가 </a:t>
            </a:r>
            <a:r>
              <a:rPr lang="en-US" altLang="ko-KR" dirty="0"/>
              <a:t>object </a:t>
            </a:r>
            <a:r>
              <a:rPr lang="ko-KR" altLang="en-US" dirty="0"/>
              <a:t>타입을 만든다면</a:t>
            </a:r>
            <a:r>
              <a:rPr lang="en-US" altLang="ko-KR" dirty="0"/>
              <a:t>,  </a:t>
            </a:r>
            <a:r>
              <a:rPr lang="ko-KR" altLang="en-US" dirty="0"/>
              <a:t>이름과 값을 묶어서 관리해야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이 둘을 묶어주는 별도의 타입이 필요하겠다는 생각을 할 수 있을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그런 타입이 있다면 </a:t>
            </a:r>
            <a:r>
              <a:rPr lang="en-US" altLang="ko-KR" dirty="0"/>
              <a:t>object </a:t>
            </a:r>
            <a:r>
              <a:rPr lang="ko-KR" altLang="en-US" dirty="0"/>
              <a:t>바깥에 노출을 최소화 해야 하겠죠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2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std::pair</a:t>
            </a:r>
            <a:r>
              <a:rPr lang="en-US" baseline="0" dirty="0"/>
              <a:t> – </a:t>
            </a:r>
            <a:r>
              <a:rPr lang="ko-KR" altLang="en-US" baseline="0" dirty="0"/>
              <a:t>표준 라이브러리를 사용한 간단한 구현방법</a:t>
            </a:r>
            <a:endParaRPr lang="en-US" altLang="ko-KR" baseline="0" dirty="0"/>
          </a:p>
          <a:p>
            <a:endParaRPr lang="en-US" dirty="0"/>
          </a:p>
          <a:p>
            <a:r>
              <a:rPr lang="en-US" dirty="0"/>
              <a:t>Property</a:t>
            </a:r>
            <a:r>
              <a:rPr lang="ko-KR" altLang="en-US" dirty="0"/>
              <a:t>의 제약조건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이름은 빈 문자열이면 안된다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처음 생성할 때 값을 명시해야 한다</a:t>
            </a:r>
            <a:endParaRPr lang="en-US" altLang="ko-KR" dirty="0"/>
          </a:p>
          <a:p>
            <a:endParaRPr lang="en-US" dirty="0"/>
          </a:p>
          <a:p>
            <a:r>
              <a:rPr lang="en-US" dirty="0" err="1"/>
              <a:t>ptr</a:t>
            </a:r>
            <a:r>
              <a:rPr lang="en-US" dirty="0"/>
              <a:t>&lt;value&gt;</a:t>
            </a:r>
            <a:r>
              <a:rPr lang="ko-KR" altLang="en-US" dirty="0"/>
              <a:t>는 </a:t>
            </a:r>
            <a:r>
              <a:rPr lang="en-US" altLang="ko-KR" dirty="0"/>
              <a:t>Responsibility Leak</a:t>
            </a:r>
            <a:r>
              <a:rPr lang="ko-KR" altLang="en-US" dirty="0"/>
              <a:t>을 방지해준다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54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속성 자체에 대한 관리를 </a:t>
            </a:r>
            <a:r>
              <a:rPr lang="en-US" altLang="ko-KR" dirty="0"/>
              <a:t>property </a:t>
            </a:r>
            <a:r>
              <a:rPr lang="ko-KR" altLang="en-US" dirty="0"/>
              <a:t>클래스에게 위임했기 때문에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object</a:t>
            </a:r>
            <a:r>
              <a:rPr lang="ko-KR" altLang="en-US" dirty="0"/>
              <a:t>를 정의하는 방법은 무척 간단하게 해결됩니다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그냥 </a:t>
            </a:r>
            <a:r>
              <a:rPr lang="en-US" altLang="ko-KR" dirty="0"/>
              <a:t>property </a:t>
            </a:r>
            <a:r>
              <a:rPr lang="ko-KR" altLang="en-US" dirty="0"/>
              <a:t>타입을 담는 컨테이너가 하나 있으면 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지금이야 그냥 </a:t>
            </a:r>
            <a:r>
              <a:rPr lang="en-US" altLang="ko-KR" dirty="0"/>
              <a:t>vector</a:t>
            </a:r>
            <a:r>
              <a:rPr lang="ko-KR" altLang="en-US" dirty="0"/>
              <a:t>를 사용했지만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프로그래머가 직접 최적의 형태로 </a:t>
            </a:r>
            <a:r>
              <a:rPr lang="en-US" altLang="ko-KR" dirty="0"/>
              <a:t>customizing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하는게 가능할 겁니다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문자열 변환도 그냥 </a:t>
            </a:r>
            <a:r>
              <a:rPr lang="en-US" altLang="ko-KR" dirty="0"/>
              <a:t>for</a:t>
            </a:r>
            <a:r>
              <a:rPr lang="ko-KR" altLang="en-US" dirty="0"/>
              <a:t>문 한번 돌리는 것으로 끝낼 수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코드 타임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80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json::object</a:t>
            </a:r>
            <a:r>
              <a:rPr lang="ko-KR" altLang="en-US" dirty="0"/>
              <a:t>의 타입 인터페이스에 대해서 얘기하고 코드로 넘어가죠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set. get</a:t>
            </a:r>
            <a:r>
              <a:rPr lang="ko-KR" altLang="en-US" dirty="0"/>
              <a:t>이 전부입니다</a:t>
            </a:r>
            <a:r>
              <a:rPr lang="en-US" altLang="ko-KR" dirty="0"/>
              <a:t>. </a:t>
            </a:r>
            <a:r>
              <a:rPr lang="ko-KR" altLang="en-US" dirty="0"/>
              <a:t>이것저것 더 있겠지만 거추장스러우면 안되니까요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28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 문제를 어떻게 해결할 수 있을까요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바로 공변성</a:t>
            </a:r>
            <a:r>
              <a:rPr lang="en-US" altLang="ko-KR" dirty="0"/>
              <a:t>,</a:t>
            </a:r>
            <a:r>
              <a:rPr lang="en-US" altLang="ko-KR" baseline="0" dirty="0"/>
              <a:t> covariance </a:t>
            </a:r>
            <a:r>
              <a:rPr lang="ko-KR" altLang="en-US" baseline="0" dirty="0"/>
              <a:t>을 써서 해결할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코드로 한번 보시죠</a:t>
            </a:r>
            <a:r>
              <a:rPr lang="en-US" altLang="ko-KR" baseline="0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29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오래 걸렸네요</a:t>
            </a:r>
            <a:r>
              <a:rPr lang="en-US" altLang="ko-KR" dirty="0"/>
              <a:t>. </a:t>
            </a:r>
            <a:r>
              <a:rPr lang="ko-KR" altLang="en-US" dirty="0"/>
              <a:t>하지만 결국 </a:t>
            </a:r>
            <a:r>
              <a:rPr lang="en-US" altLang="ko-KR" dirty="0"/>
              <a:t>json::object</a:t>
            </a:r>
            <a:r>
              <a:rPr lang="ko-KR" altLang="en-US" dirty="0"/>
              <a:t>를 만드는 데 성공했습니다</a:t>
            </a:r>
            <a:r>
              <a:rPr lang="en-US" altLang="ko-KR" dirty="0"/>
              <a:t>!</a:t>
            </a:r>
          </a:p>
          <a:p>
            <a:endParaRPr lang="en-US" dirty="0"/>
          </a:p>
          <a:p>
            <a:r>
              <a:rPr lang="ko-KR" altLang="en-US" dirty="0"/>
              <a:t>급하게 만든 코드라 </a:t>
            </a:r>
            <a:r>
              <a:rPr lang="en-US" altLang="ko-KR" dirty="0"/>
              <a:t>convention</a:t>
            </a:r>
            <a:r>
              <a:rPr lang="ko-KR" altLang="en-US" dirty="0"/>
              <a:t>이나 주석</a:t>
            </a:r>
            <a:r>
              <a:rPr lang="ko-KR" altLang="en-US" baseline="0" dirty="0"/>
              <a:t> </a:t>
            </a:r>
            <a:r>
              <a:rPr lang="ko-KR" altLang="en-US" dirty="0"/>
              <a:t>정리를 많이 못했는데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오늘 </a:t>
            </a:r>
            <a:r>
              <a:rPr lang="en-US" altLang="ko-KR" dirty="0"/>
              <a:t>adapter,</a:t>
            </a:r>
            <a:r>
              <a:rPr lang="en-US" altLang="ko-KR" baseline="0" dirty="0"/>
              <a:t> bridge </a:t>
            </a:r>
            <a:r>
              <a:rPr lang="ko-KR" altLang="en-US" baseline="0" dirty="0"/>
              <a:t>패턴을 전달하는 예시로는 그래도 쓸 만한 수준인 것 같네요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다행입니다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네임 스페이스의 구성을 한 눈에 보면 이렇습니다</a:t>
            </a:r>
            <a:r>
              <a:rPr lang="en-US" altLang="ko-KR" baseline="0" dirty="0"/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60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패턴에 대해서 정리해보죠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92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42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가장 불만이었던 점은</a:t>
            </a:r>
            <a:r>
              <a:rPr lang="en-US" altLang="ko-KR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31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957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 패턴</a:t>
            </a:r>
            <a:r>
              <a:rPr lang="en-US" altLang="ko-KR" dirty="0"/>
              <a:t>, </a:t>
            </a:r>
            <a:r>
              <a:rPr lang="ko-KR" altLang="en-US" dirty="0"/>
              <a:t>전 이거 제대로 써본 적이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필요하면 만들어 쓰면 되지</a:t>
            </a:r>
            <a:r>
              <a:rPr lang="en-US" altLang="ko-KR" dirty="0"/>
              <a:t>… </a:t>
            </a:r>
            <a:r>
              <a:rPr lang="ko-KR" altLang="en-US" dirty="0"/>
              <a:t>라는 관점으로 접근하기 때문인데요</a:t>
            </a:r>
            <a:r>
              <a:rPr lang="en-US" altLang="ko-KR" dirty="0"/>
              <a:t>, </a:t>
            </a:r>
          </a:p>
          <a:p>
            <a:endParaRPr lang="en-US" dirty="0"/>
          </a:p>
          <a:p>
            <a:r>
              <a:rPr lang="ko-KR" altLang="en-US" dirty="0"/>
              <a:t>어떻게 보면 당연히 필요한 경우가 오기도 합니다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83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전의 제 코드</a:t>
            </a:r>
            <a:r>
              <a:rPr lang="en-US" altLang="ko-KR" dirty="0"/>
              <a:t>. </a:t>
            </a:r>
            <a:r>
              <a:rPr lang="ko-KR" altLang="en-US" dirty="0"/>
              <a:t>굉장히 비효율 적인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메모리 상태를 그림으로 표현해보면 대략 이렇습니다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이런 상태에서는 별로 이상적이지 않죠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최적화 패턴 들에서 아마 이런 문제를 논의하게 될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문제점만 짚어보고 가죠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읽기</a:t>
            </a:r>
            <a:r>
              <a:rPr lang="en-US" altLang="ko-KR" dirty="0"/>
              <a:t>),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쓰기 귀찮게 되어있습니다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5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아니</a:t>
            </a:r>
            <a:r>
              <a:rPr lang="en-US" altLang="ko-KR" dirty="0"/>
              <a:t>, </a:t>
            </a:r>
            <a:r>
              <a:rPr lang="ko-KR" altLang="en-US" dirty="0"/>
              <a:t>대체 왜 처음부터 끝까지 </a:t>
            </a:r>
            <a:r>
              <a:rPr lang="en-US" altLang="ko-KR" dirty="0"/>
              <a:t>set,</a:t>
            </a:r>
            <a:r>
              <a:rPr lang="en-US" altLang="ko-KR" baseline="0" dirty="0"/>
              <a:t> set, set, set </a:t>
            </a:r>
            <a:r>
              <a:rPr lang="ko-KR" altLang="en-US" baseline="0" dirty="0"/>
              <a:t>해줘야 하죠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좀 전에 본 것처럼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효율적이지도 않을 객체 생성과 관리를 계속한다는 것은 </a:t>
            </a:r>
            <a:endParaRPr lang="en-US" altLang="ko-KR" baseline="0" dirty="0"/>
          </a:p>
          <a:p>
            <a:r>
              <a:rPr lang="ko-KR" altLang="en-US" baseline="0" dirty="0"/>
              <a:t>그리 현명한 방법은 아닙니다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697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행위의 반복</a:t>
            </a:r>
            <a:endParaRPr lang="en-US" altLang="ko-KR" baseline="0" dirty="0"/>
          </a:p>
          <a:p>
            <a:r>
              <a:rPr lang="ko-KR" altLang="en-US" baseline="0" dirty="0"/>
              <a:t>데이터의 중복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무엇보다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모든 </a:t>
            </a:r>
            <a:r>
              <a:rPr lang="en-US" altLang="ko-KR" baseline="0" dirty="0"/>
              <a:t>Set</a:t>
            </a:r>
            <a:r>
              <a:rPr lang="ko-KR" altLang="en-US" baseline="0" dirty="0"/>
              <a:t>은 기본적으로 </a:t>
            </a:r>
            <a:r>
              <a:rPr lang="en-US" altLang="ko-KR" baseline="0" dirty="0"/>
              <a:t>Boxing</a:t>
            </a:r>
            <a:r>
              <a:rPr lang="ko-KR" altLang="en-US" baseline="0" dirty="0"/>
              <a:t>을 합니다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사실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다형성과 리소스에 대한 안전성을 위해선 당연한 것이죠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하지만 이런 특성때문에 같은 속성을 여러 인스턴스에 반복적으로 저장해야만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98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인스턴스를 이렇게 많이 만들어야 한다면 어떨까요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메모리와 씨름하는 것은 모든 프로그램들에게 해당하는 이야기라서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대부분의 언어들은 기본적인 해결방법을 제공하고 있습니다</a:t>
            </a:r>
            <a:r>
              <a:rPr lang="en-US" altLang="ko-KR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222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그냥 많이 만드는 것이죠</a:t>
            </a:r>
            <a:r>
              <a:rPr lang="en-US" altLang="ko-KR" baseline="0" dirty="0"/>
              <a:t>….</a:t>
            </a:r>
          </a:p>
          <a:p>
            <a:r>
              <a:rPr lang="ko-KR" altLang="en-US" baseline="0" dirty="0"/>
              <a:t>아니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바로 레퍼런스 하는 것이죠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그리고 원본을 하나 두는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51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우리가 해결하려던 문제는 논리적으로 동일한 값을 가진 데이터의 반복성이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구조적 문제로 인해 메모리 부정적인 영향을 준다는 것이었습니다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잘 만들어진 인스턴스 하나를 만들고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다수의 객체가 이를 공유하도록 한다면 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공유 데이터와 개별 데이터를 분리한다면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이런 문제는 생각보다 쉽게 해결될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GC</a:t>
            </a:r>
            <a:r>
              <a:rPr lang="ko-KR" altLang="en-US" baseline="0" dirty="0"/>
              <a:t>가 있는 언어라면 오히려 성능을 향상시키는 결과를 가져올 수도 있죠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63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7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84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코드에 별로 초점을 두지 않았다는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aseline="0" dirty="0"/>
              <a:t>형식적인 책 읽기 였죠</a:t>
            </a:r>
            <a:r>
              <a:rPr lang="en-US" altLang="ko-KR" baseline="0" dirty="0"/>
              <a:t>. </a:t>
            </a:r>
            <a:r>
              <a:rPr lang="ko-KR" altLang="en-US" baseline="0" dirty="0"/>
              <a:t>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중요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책은 코드가 아닙니다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다이어그램</a:t>
            </a:r>
            <a:r>
              <a:rPr lang="en-US" altLang="ko-KR" baseline="0" dirty="0"/>
              <a:t>, </a:t>
            </a:r>
            <a:r>
              <a:rPr lang="ko-KR" altLang="en-US" baseline="0" dirty="0"/>
              <a:t>중요합니다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문서가 프로그램의 전부는 아니죠</a:t>
            </a:r>
            <a:r>
              <a:rPr lang="en-US" altLang="ko-KR" baseline="0" dirty="0"/>
              <a:t>. </a:t>
            </a:r>
            <a:r>
              <a:rPr lang="ko-KR" altLang="en-US" baseline="0" dirty="0"/>
              <a:t>요즘은 </a:t>
            </a:r>
            <a:r>
              <a:rPr lang="en-US" altLang="ko-KR" baseline="0" dirty="0"/>
              <a:t>Tool</a:t>
            </a:r>
            <a:r>
              <a:rPr lang="ko-KR" altLang="en-US" baseline="0" dirty="0"/>
              <a:t>들이 일정 수준 이상으로 그려주잖아요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en-US" baseline="0" dirty="0"/>
              <a:t>Gang of 4 </a:t>
            </a:r>
            <a:r>
              <a:rPr lang="ko-KR" altLang="en-US" baseline="0" dirty="0"/>
              <a:t>보다 제가 뛰어나지는 않습니다만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이론은 코드가 아닙니다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="1" baseline="0" dirty="0"/>
              <a:t>말은 쉽지</a:t>
            </a:r>
            <a:r>
              <a:rPr lang="en-US" altLang="ko-KR" b="1" baseline="0" dirty="0"/>
              <a:t>. </a:t>
            </a:r>
            <a:r>
              <a:rPr lang="ko-KR" altLang="en-US" b="1" baseline="0" dirty="0"/>
              <a:t>코드를 보여줘</a:t>
            </a:r>
            <a:r>
              <a:rPr lang="en-US" altLang="ko-KR" b="1" baseline="0" dirty="0"/>
              <a:t>. </a:t>
            </a:r>
          </a:p>
          <a:p>
            <a:r>
              <a:rPr lang="ko-KR" altLang="en-US" baseline="0" dirty="0"/>
              <a:t>이 말의 의미는 실제로 프로젝트를 뛰고 계신 여러분들이 더 잘 아실 겁니다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58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25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8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작년에 </a:t>
            </a:r>
            <a:r>
              <a:rPr lang="en-US" altLang="ko-KR" dirty="0"/>
              <a:t>ZD</a:t>
            </a:r>
            <a:r>
              <a:rPr lang="ko-KR" altLang="en-US" dirty="0"/>
              <a:t>넷에서 임백준 님은 이런 칼럼을 쓰셨습니다</a:t>
            </a:r>
            <a:r>
              <a:rPr lang="en-US" altLang="ko-KR" dirty="0"/>
              <a:t>.</a:t>
            </a:r>
          </a:p>
          <a:p>
            <a:r>
              <a:rPr lang="ko-KR" altLang="en-US" i="1" dirty="0"/>
              <a:t>개발자</a:t>
            </a:r>
            <a:r>
              <a:rPr lang="en-US" altLang="ko-KR" i="1" dirty="0"/>
              <a:t>. ‘</a:t>
            </a:r>
            <a:r>
              <a:rPr lang="ko-KR" altLang="en-US" i="1" dirty="0"/>
              <a:t>왜</a:t>
            </a:r>
            <a:r>
              <a:rPr lang="en-US" altLang="ko-KR" i="1" dirty="0"/>
              <a:t>’</a:t>
            </a:r>
            <a:r>
              <a:rPr lang="ko-KR" altLang="en-US" i="1" dirty="0"/>
              <a:t>에서 시작하라</a:t>
            </a:r>
            <a:endParaRPr lang="en-US" altLang="ko-KR" i="1" dirty="0"/>
          </a:p>
          <a:p>
            <a:r>
              <a:rPr lang="ko-KR" altLang="en-US" dirty="0"/>
              <a:t>칼럼의 중반부에 이런 문구가 나옵니다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Why,</a:t>
            </a:r>
            <a:r>
              <a:rPr lang="en-US" baseline="0" dirty="0"/>
              <a:t> What. </a:t>
            </a:r>
            <a:r>
              <a:rPr lang="ko-KR" altLang="en-US" baseline="0" dirty="0"/>
              <a:t>그래서 제 디자인 패턴 발표는 전적으로 이 두가지에 초점을 두려고 합니다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dirty="0"/>
              <a:t>디자인 패턴의 필요성이라</a:t>
            </a:r>
            <a:r>
              <a:rPr lang="en-US" altLang="ko-KR" dirty="0"/>
              <a:t>… </a:t>
            </a:r>
          </a:p>
          <a:p>
            <a:r>
              <a:rPr lang="ko-KR" altLang="en-US" dirty="0"/>
              <a:t>잠깐 진부한 이야기로 넘어가보죠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1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테스팅같이 중요한 것들이 좀 빠지긴 했습니다만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개발과정을 압축하면 크게 이 </a:t>
            </a:r>
            <a:r>
              <a:rPr lang="en-US" altLang="ko-KR" dirty="0"/>
              <a:t>3</a:t>
            </a:r>
            <a:r>
              <a:rPr lang="ko-KR" altLang="en-US" dirty="0"/>
              <a:t>가지로 구성될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프로그램 설계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이 요구사항이 필요한가</a:t>
            </a:r>
            <a:r>
              <a:rPr lang="en-US" altLang="ko-KR" dirty="0"/>
              <a:t>?</a:t>
            </a:r>
            <a:r>
              <a:rPr lang="en-US" altLang="ko-KR" baseline="0" dirty="0"/>
              <a:t> - </a:t>
            </a:r>
            <a:r>
              <a:rPr lang="ko-KR" altLang="en-US" baseline="0" dirty="0"/>
              <a:t>분석</a:t>
            </a:r>
            <a:endParaRPr lang="en-US" altLang="ko-KR" dirty="0"/>
          </a:p>
          <a:p>
            <a:r>
              <a:rPr lang="ko-KR" altLang="en-US" dirty="0"/>
              <a:t>어떻게 그것을 만족시킬 것인가</a:t>
            </a:r>
            <a:r>
              <a:rPr lang="en-US" altLang="ko-KR" dirty="0"/>
              <a:t>? – </a:t>
            </a:r>
            <a:r>
              <a:rPr lang="ko-KR" altLang="en-US" dirty="0"/>
              <a:t>디자인</a:t>
            </a:r>
            <a:endParaRPr lang="en-US" altLang="ko-KR" dirty="0"/>
          </a:p>
          <a:p>
            <a:r>
              <a:rPr lang="ko-KR" altLang="en-US" dirty="0"/>
              <a:t>그렇다면 무엇이 필요한가</a:t>
            </a:r>
            <a:r>
              <a:rPr lang="en-US" altLang="ko-KR" dirty="0"/>
              <a:t>?</a:t>
            </a:r>
            <a:r>
              <a:rPr lang="en-US" altLang="ko-KR" baseline="0" dirty="0"/>
              <a:t> - </a:t>
            </a:r>
            <a:r>
              <a:rPr lang="ko-KR" altLang="en-US" baseline="0" dirty="0"/>
              <a:t>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프로그램을 만든다고 해도 이 </a:t>
            </a:r>
            <a:r>
              <a:rPr lang="en-US" altLang="ko-KR" dirty="0"/>
              <a:t>3</a:t>
            </a:r>
            <a:r>
              <a:rPr lang="ko-KR" altLang="en-US" dirty="0"/>
              <a:t>가지를 오가며 진행하게 되죠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스터디의 주제인 디자인 패턴은 여기에 속합니다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굳이 대응 시키자면 </a:t>
            </a:r>
            <a:r>
              <a:rPr lang="en-US" altLang="ko-KR" baseline="0" dirty="0"/>
              <a:t>How</a:t>
            </a:r>
            <a:r>
              <a:rPr lang="ko-KR" altLang="en-US" baseline="0" dirty="0"/>
              <a:t>인 것이죠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50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불행하게도</a:t>
            </a:r>
            <a:r>
              <a:rPr lang="en-US" altLang="ko-KR" dirty="0"/>
              <a:t>, </a:t>
            </a:r>
            <a:r>
              <a:rPr lang="ko-KR" altLang="en-US" dirty="0"/>
              <a:t>개발을 진행하다 보면 코드는 매번 바뀝니다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왜 바뀔까요</a:t>
            </a:r>
            <a:r>
              <a:rPr lang="en-US" altLang="ko-KR" dirty="0"/>
              <a:t>?</a:t>
            </a:r>
            <a:endParaRPr lang="en-US" dirty="0"/>
          </a:p>
          <a:p>
            <a:r>
              <a:rPr lang="ko-KR" altLang="en-US" dirty="0"/>
              <a:t>업데이트</a:t>
            </a:r>
            <a:r>
              <a:rPr lang="en-US" altLang="ko-KR" dirty="0"/>
              <a:t>, </a:t>
            </a:r>
            <a:r>
              <a:rPr lang="ko-KR" altLang="en-US" baseline="0" dirty="0"/>
              <a:t>코드 개선</a:t>
            </a:r>
            <a:r>
              <a:rPr lang="en-US" altLang="ko-KR" baseline="0" dirty="0"/>
              <a:t>, </a:t>
            </a:r>
            <a:r>
              <a:rPr lang="ko-KR" altLang="en-US" dirty="0"/>
              <a:t>버그 수정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새로운 라이브러리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개발도구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혹은 새로운 언어를 도입하면서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때로는 설계가 바뀌기도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기능</a:t>
            </a:r>
            <a:r>
              <a:rPr lang="en-US" altLang="ko-KR" baseline="0" dirty="0"/>
              <a:t>(Feature),</a:t>
            </a:r>
            <a:r>
              <a:rPr lang="ko-KR" altLang="en-US" baseline="0" dirty="0"/>
              <a:t> 컨텐츠</a:t>
            </a:r>
            <a:endParaRPr lang="en-US" altLang="ko-KR" baseline="0" dirty="0"/>
          </a:p>
          <a:p>
            <a:r>
              <a:rPr lang="ko-KR" altLang="en-US" baseline="0" dirty="0"/>
              <a:t>성능</a:t>
            </a:r>
            <a:r>
              <a:rPr lang="en-US" altLang="ko-KR" baseline="0" dirty="0"/>
              <a:t>(Performance), </a:t>
            </a:r>
            <a:r>
              <a:rPr lang="ko-KR" altLang="en-US" baseline="0" dirty="0"/>
              <a:t>안정화</a:t>
            </a:r>
            <a:r>
              <a:rPr lang="en-US" altLang="ko-KR" baseline="0" dirty="0"/>
              <a:t> </a:t>
            </a:r>
            <a:r>
              <a:rPr lang="ko-KR" altLang="en-US" baseline="0" dirty="0"/>
              <a:t>때문에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이것들은 결국 우리가 만드는 프로그램에 대한 요구사항입니다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44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요컨대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문제의 근원은 바로 </a:t>
            </a:r>
            <a:r>
              <a:rPr lang="ko-KR" altLang="en-US" b="1" baseline="0" dirty="0"/>
              <a:t>요구사항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그리고 새로운 요구사항이 나타나면서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끝은 또다른 시작일 뿐이라는 것을 체감하게 합니다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r>
              <a:rPr lang="ko-KR" altLang="en-US" baseline="0" dirty="0"/>
              <a:t>생활코딩의 이고잉 님은 일찍이 이런 표현을 쓰신 적이 있는데요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i="0" baseline="0" dirty="0"/>
              <a:t>클라이언트 </a:t>
            </a:r>
            <a:r>
              <a:rPr lang="en-US" altLang="ko-KR" i="0" baseline="0" dirty="0"/>
              <a:t>== </a:t>
            </a:r>
            <a:r>
              <a:rPr lang="ko-KR" altLang="en-US" i="0" baseline="0" dirty="0"/>
              <a:t>갑</a:t>
            </a:r>
            <a:endParaRPr lang="en-US" altLang="ko-KR" i="0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요구사항은 때로는 느리게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때로는 빠르게 계속해서 바뀝니다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54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615353" y="0"/>
            <a:ext cx="6576647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75365" y="1933206"/>
            <a:ext cx="5656622" cy="14957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75365" y="4458834"/>
            <a:ext cx="5656622" cy="11792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ounded Rectangle 18"/>
          <p:cNvSpPr/>
          <p:nvPr userDrawn="1"/>
        </p:nvSpPr>
        <p:spPr>
          <a:xfrm>
            <a:off x="11517287" y="640080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18"/>
          <p:cNvSpPr/>
          <p:nvPr userDrawn="1"/>
        </p:nvSpPr>
        <p:spPr>
          <a:xfrm>
            <a:off x="6818287" y="540986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9"/>
          <p:cNvSpPr/>
          <p:nvPr userDrawn="1"/>
        </p:nvSpPr>
        <p:spPr>
          <a:xfrm>
            <a:off x="7631430" y="5318080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0"/>
          <p:cNvSpPr/>
          <p:nvPr userDrawn="1"/>
        </p:nvSpPr>
        <p:spPr>
          <a:xfrm>
            <a:off x="7732687" y="-458901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0"/>
          <p:cNvSpPr/>
          <p:nvPr userDrawn="1"/>
        </p:nvSpPr>
        <p:spPr>
          <a:xfrm>
            <a:off x="9410700" y="2970099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21"/>
          <p:cNvSpPr/>
          <p:nvPr userDrawn="1"/>
        </p:nvSpPr>
        <p:spPr>
          <a:xfrm>
            <a:off x="11077341" y="88079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ounded Rectangle 21"/>
          <p:cNvSpPr/>
          <p:nvPr userDrawn="1"/>
        </p:nvSpPr>
        <p:spPr>
          <a:xfrm>
            <a:off x="6391041" y="165888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8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4595524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3110174" y="1792806"/>
            <a:ext cx="361306" cy="3657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2322487" y="1335606"/>
            <a:ext cx="914400" cy="9144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4586803" y="4703851"/>
            <a:ext cx="548640" cy="54864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950974" y="5544456"/>
            <a:ext cx="914400" cy="9178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013841" y="898883"/>
            <a:ext cx="548640" cy="54864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6248687" y="6299200"/>
            <a:ext cx="1005840" cy="1002123"/>
          </a:xfrm>
          <a:prstGeom prst="roundRect">
            <a:avLst/>
          </a:prstGeom>
          <a:noFill/>
          <a:ln w="3492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88624"/>
            <a:ext cx="10515600" cy="274736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03851"/>
            <a:ext cx="10515600" cy="138579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5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8"/>
          <p:cNvSpPr/>
          <p:nvPr userDrawn="1"/>
        </p:nvSpPr>
        <p:spPr>
          <a:xfrm>
            <a:off x="6495065" y="2312377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8"/>
          <p:cNvSpPr/>
          <p:nvPr userDrawn="1"/>
        </p:nvSpPr>
        <p:spPr>
          <a:xfrm>
            <a:off x="7645392" y="-288855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2425930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868874" y="225762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9129687" y="2440506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3230180" y="5611119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-457200" y="-195944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8346841" y="6261100"/>
            <a:ext cx="1005840" cy="1002123"/>
          </a:xfrm>
          <a:prstGeom prst="roundRect">
            <a:avLst/>
          </a:prstGeom>
          <a:noFill/>
          <a:ln w="3492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593450"/>
            <a:ext cx="10515600" cy="1666282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64619"/>
            <a:ext cx="10515600" cy="17874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677480" y="4818956"/>
            <a:ext cx="998920" cy="99892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282825" y="4003723"/>
            <a:ext cx="7613650" cy="14576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705729" y="142704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500978" y="681404"/>
            <a:ext cx="967337" cy="928522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914838" y="6084187"/>
            <a:ext cx="548640" cy="54864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78550" y="5209336"/>
            <a:ext cx="641350" cy="643736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0582041" y="5356384"/>
            <a:ext cx="1005840" cy="1002123"/>
          </a:xfrm>
          <a:prstGeom prst="roundRect">
            <a:avLst/>
          </a:prstGeom>
          <a:noFill/>
          <a:ln w="3492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2825" y="2771017"/>
            <a:ext cx="7613650" cy="111518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83905" y="6469956"/>
            <a:ext cx="998920" cy="99892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9"/>
            <a:ext cx="7613651" cy="6659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ounded Rectangle 21"/>
          <p:cNvSpPr/>
          <p:nvPr userDrawn="1"/>
        </p:nvSpPr>
        <p:spPr>
          <a:xfrm>
            <a:off x="8675087" y="1636009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/>
          <p:cNvSpPr/>
          <p:nvPr userDrawn="1"/>
        </p:nvSpPr>
        <p:spPr>
          <a:xfrm>
            <a:off x="11860096" y="496811"/>
            <a:ext cx="663808" cy="964409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7"/>
          <p:cNvSpPr/>
          <p:nvPr userDrawn="1"/>
        </p:nvSpPr>
        <p:spPr>
          <a:xfrm>
            <a:off x="1205175" y="3285154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/>
              <a:pPr/>
              <a:t>September 30,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39153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tx1"/>
                </a:solidFill>
              </a:rPr>
              <a:pPr/>
              <a:t>September 30, 2016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12192000" cy="2391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accent6"/>
                </a:solidFill>
              </a:rPr>
              <a:pPr/>
              <a:t>September 30, 2016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6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526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2" y="421888"/>
            <a:ext cx="3095512" cy="1575878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095511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5991" y="2164439"/>
            <a:ext cx="3095512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9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18067"/>
            <a:ext cx="10515600" cy="10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3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8" r:id="rId3"/>
    <p:sldLayoutId id="2147483659" r:id="rId4"/>
    <p:sldLayoutId id="2147483650" r:id="rId5"/>
    <p:sldLayoutId id="2147483664" r:id="rId6"/>
    <p:sldLayoutId id="2147483665" r:id="rId7"/>
    <p:sldLayoutId id="2147483656" r:id="rId8"/>
    <p:sldLayoutId id="2147483662" r:id="rId9"/>
    <p:sldLayoutId id="2147483663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62JsNaiZ_8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0"/>
            <a:ext cx="5354320" cy="685800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635" y="1595923"/>
            <a:ext cx="2799245" cy="1495794"/>
          </a:xfrm>
        </p:spPr>
        <p:txBody>
          <a:bodyPr anchor="ctr"/>
          <a:lstStyle/>
          <a:p>
            <a:r>
              <a:rPr lang="en-US" sz="3600" dirty="0">
                <a:solidFill>
                  <a:schemeClr val="bg1"/>
                </a:solidFill>
              </a:rPr>
              <a:t>Design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Pattern</a:t>
            </a:r>
            <a:r>
              <a:rPr lang="en-US" sz="3200" dirty="0">
                <a:solidFill>
                  <a:schemeClr val="bg1"/>
                </a:solidFill>
              </a:rPr>
              <a:t> with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34" y="4581738"/>
            <a:ext cx="4694086" cy="11792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Korea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박 동하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 luncliff@gmail.com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1620545"/>
            <a:ext cx="191262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C++</a:t>
            </a:r>
            <a:endParaRPr lang="en-US" sz="8800" dirty="0"/>
          </a:p>
        </p:txBody>
      </p:sp>
      <p:sp>
        <p:nvSpPr>
          <p:cNvPr id="9" name="TextBox 8"/>
          <p:cNvSpPr txBox="1"/>
          <p:nvPr/>
        </p:nvSpPr>
        <p:spPr>
          <a:xfrm>
            <a:off x="4398010" y="3015418"/>
            <a:ext cx="110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37503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/>
          <a:lstStyle/>
          <a:p>
            <a:pPr algn="ctr"/>
            <a:r>
              <a:rPr lang="ko-KR" altLang="en-US" dirty="0"/>
              <a:t>고통의 </a:t>
            </a:r>
            <a:r>
              <a:rPr lang="ko-KR" altLang="en-US" strike="sngStrike" dirty="0"/>
              <a:t>망가진</a:t>
            </a:r>
            <a:r>
              <a:rPr lang="ko-KR" altLang="en-US" dirty="0"/>
              <a:t> 순환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29" y="2675745"/>
            <a:ext cx="1887274" cy="1887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22" y="2675745"/>
            <a:ext cx="1887274" cy="18872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115" y="2675745"/>
            <a:ext cx="1887274" cy="1887274"/>
          </a:xfrm>
          <a:prstGeom prst="rect">
            <a:avLst/>
          </a:prstGeom>
        </p:spPr>
      </p:pic>
      <p:sp>
        <p:nvSpPr>
          <p:cNvPr id="26" name="Arrow: Curved Down 25"/>
          <p:cNvSpPr/>
          <p:nvPr/>
        </p:nvSpPr>
        <p:spPr>
          <a:xfrm flipH="1">
            <a:off x="2989330" y="1602798"/>
            <a:ext cx="6480039" cy="988554"/>
          </a:xfrm>
          <a:prstGeom prst="curved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Down 29"/>
          <p:cNvSpPr/>
          <p:nvPr/>
        </p:nvSpPr>
        <p:spPr>
          <a:xfrm flipH="1">
            <a:off x="3538603" y="2150269"/>
            <a:ext cx="1747119" cy="421485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urved Down 30"/>
          <p:cNvSpPr/>
          <p:nvPr/>
        </p:nvSpPr>
        <p:spPr>
          <a:xfrm flipH="1">
            <a:off x="7172996" y="2169867"/>
            <a:ext cx="1747119" cy="421485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Down 31"/>
          <p:cNvSpPr/>
          <p:nvPr/>
        </p:nvSpPr>
        <p:spPr>
          <a:xfrm flipV="1">
            <a:off x="7127193" y="4753327"/>
            <a:ext cx="1747119" cy="421485"/>
          </a:xfrm>
          <a:prstGeom prst="curved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Down 32"/>
          <p:cNvSpPr/>
          <p:nvPr/>
        </p:nvSpPr>
        <p:spPr>
          <a:xfrm flipV="1">
            <a:off x="3492800" y="4804349"/>
            <a:ext cx="1747119" cy="421485"/>
          </a:xfrm>
          <a:prstGeom prst="curved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Down 33"/>
          <p:cNvSpPr/>
          <p:nvPr/>
        </p:nvSpPr>
        <p:spPr>
          <a:xfrm flipV="1">
            <a:off x="3001487" y="5235628"/>
            <a:ext cx="6480039" cy="988554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83073" y="4559935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Why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17466" y="4565863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How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51859" y="4559935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What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8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22" y="2280347"/>
            <a:ext cx="1887274" cy="18872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29" y="2280347"/>
            <a:ext cx="1887274" cy="1887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115" y="2280347"/>
            <a:ext cx="1887274" cy="18872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3073" y="4373714"/>
            <a:ext cx="2423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무엇을</a:t>
            </a:r>
            <a:r>
              <a:rPr lang="ko-KR" altLang="en-US" sz="2800" dirty="0"/>
              <a:t> 해야하는가</a:t>
            </a:r>
            <a:r>
              <a:rPr lang="en-US" altLang="ko-KR" sz="2800" dirty="0"/>
              <a:t>?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017466" y="4373713"/>
            <a:ext cx="2423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왜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ko-KR" altLang="en-US" sz="2800" dirty="0"/>
              <a:t>문제인가</a:t>
            </a:r>
            <a:r>
              <a:rPr lang="en-US" altLang="ko-KR" sz="2800" dirty="0"/>
              <a:t>?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8651859" y="4373713"/>
            <a:ext cx="2423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어떻게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ko-KR" altLang="en-US" sz="2800" dirty="0"/>
              <a:t>해결할 것인가</a:t>
            </a:r>
            <a:r>
              <a:rPr lang="en-US" altLang="ko-KR" sz="2800" dirty="0"/>
              <a:t>?</a:t>
            </a:r>
            <a:endParaRPr lang="en-US" sz="28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/>
          <a:lstStyle/>
          <a:p>
            <a:pPr algn="ctr"/>
            <a:r>
              <a:rPr lang="en-US" dirty="0"/>
              <a:t>Design Pattern in Action !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4058419" y="3111796"/>
            <a:ext cx="1058975" cy="48200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/>
          <p:cNvSpPr/>
          <p:nvPr/>
        </p:nvSpPr>
        <p:spPr>
          <a:xfrm>
            <a:off x="7517068" y="3154326"/>
            <a:ext cx="1058975" cy="48200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651859" y="5584989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/>
                </a:solidFill>
              </a:rPr>
              <a:t>디자인 패턴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1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4915536"/>
            <a:ext cx="10629900" cy="609398"/>
          </a:xfrm>
        </p:spPr>
        <p:txBody>
          <a:bodyPr/>
          <a:lstStyle/>
          <a:p>
            <a:pPr algn="ctr"/>
            <a:r>
              <a:rPr lang="ko-KR" altLang="en-US" dirty="0"/>
              <a:t>호오</a:t>
            </a:r>
            <a:r>
              <a:rPr lang="en-US" altLang="ko-KR" dirty="0"/>
              <a:t>… </a:t>
            </a:r>
            <a:r>
              <a:rPr lang="ko-KR" altLang="en-US" dirty="0"/>
              <a:t>그렇다면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14" y="1664918"/>
            <a:ext cx="3102572" cy="31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8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47537" y="2961859"/>
            <a:ext cx="1363626" cy="609398"/>
          </a:xfrm>
        </p:spPr>
        <p:txBody>
          <a:bodyPr/>
          <a:lstStyle/>
          <a:p>
            <a:pPr algn="ctr"/>
            <a:r>
              <a:rPr lang="en-US" altLang="ko-KR" sz="5400" dirty="0"/>
              <a:t>==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545266" y="2718026"/>
            <a:ext cx="4002272" cy="1097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/>
              <a:t>Design </a:t>
            </a:r>
          </a:p>
          <a:p>
            <a:pPr algn="ctr"/>
            <a:r>
              <a:rPr lang="en-US" altLang="ko-KR" sz="4400" dirty="0"/>
              <a:t>Pattern</a:t>
            </a:r>
            <a:endParaRPr lang="en-US" sz="440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7013618" y="2718026"/>
            <a:ext cx="3144019" cy="1097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/>
              <a:t>Code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1756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#include &lt;Adapter&gt;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너무 익숙한 그 방법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제가 한번 사용해 봤습니다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2147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JavaScript</a:t>
            </a:r>
            <a:r>
              <a:rPr lang="ko-KR" altLang="en-US" sz="2400" dirty="0"/>
              <a:t>에서 </a:t>
            </a:r>
            <a:r>
              <a:rPr lang="en-US" altLang="ko-KR" sz="2400" dirty="0"/>
              <a:t>Object</a:t>
            </a:r>
            <a:r>
              <a:rPr lang="ko-KR" altLang="en-US" sz="2400" dirty="0"/>
              <a:t>를 표현하는 방식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/>
              <a:t>- String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6"/>
                </a:solidFill>
              </a:rPr>
              <a:t>“string”</a:t>
            </a:r>
          </a:p>
          <a:p>
            <a:pPr marL="0" indent="0">
              <a:buNone/>
            </a:pPr>
            <a:r>
              <a:rPr lang="en-US" dirty="0"/>
              <a:t>- Number : </a:t>
            </a:r>
            <a:r>
              <a:rPr lang="en-US" dirty="0">
                <a:solidFill>
                  <a:schemeClr val="accent6"/>
                </a:solidFill>
              </a:rPr>
              <a:t>-56.78</a:t>
            </a:r>
          </a:p>
          <a:p>
            <a:pPr marL="0" indent="0">
              <a:buNone/>
            </a:pPr>
            <a:r>
              <a:rPr lang="en-US" dirty="0"/>
              <a:t>- Array  : </a:t>
            </a:r>
            <a:r>
              <a:rPr lang="en-US" dirty="0">
                <a:solidFill>
                  <a:schemeClr val="accent6"/>
                </a:solidFill>
              </a:rPr>
              <a:t>[ “</a:t>
            </a:r>
            <a:r>
              <a:rPr lang="en-US" dirty="0" err="1">
                <a:solidFill>
                  <a:schemeClr val="accent6"/>
                </a:solidFill>
              </a:rPr>
              <a:t>str</a:t>
            </a:r>
            <a:r>
              <a:rPr lang="en-US" dirty="0">
                <a:solidFill>
                  <a:schemeClr val="accent6"/>
                </a:solidFill>
              </a:rPr>
              <a:t>”, 1234, [] 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: JavaScript Object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491609"/>
            <a:ext cx="10629900" cy="290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Object : </a:t>
            </a:r>
            <a:r>
              <a:rPr lang="en-US" dirty="0">
                <a:solidFill>
                  <a:schemeClr val="accent6"/>
                </a:solidFill>
              </a:rPr>
              <a:t>{}	</a:t>
            </a:r>
            <a:r>
              <a:rPr lang="en-US" sz="2000" dirty="0">
                <a:solidFill>
                  <a:schemeClr val="accent3"/>
                </a:solidFill>
              </a:rPr>
              <a:t>// </a:t>
            </a:r>
            <a:r>
              <a:rPr lang="ko-KR" altLang="en-US" sz="2000" dirty="0">
                <a:solidFill>
                  <a:schemeClr val="accent3"/>
                </a:solidFill>
              </a:rPr>
              <a:t>속성의 집합</a:t>
            </a:r>
            <a:endParaRPr lang="en-US" altLang="ko-KR" sz="2000" dirty="0">
              <a:solidFill>
                <a:schemeClr val="accent3"/>
              </a:solidFill>
            </a:endParaRPr>
          </a:p>
          <a:p>
            <a:pPr lvl="1">
              <a:buFontTx/>
              <a:buChar char="-"/>
            </a:pPr>
            <a:r>
              <a:rPr lang="en-US" altLang="ko-KR" dirty="0"/>
              <a:t>Property : </a:t>
            </a:r>
            <a:r>
              <a:rPr lang="en-US" dirty="0">
                <a:solidFill>
                  <a:schemeClr val="accent6"/>
                </a:solidFill>
              </a:rPr>
              <a:t>“name” : value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{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	“name” : “Park” , “age”: 25,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	“shape”: [ “</a:t>
            </a:r>
            <a:r>
              <a:rPr lang="ko-KR" altLang="en-US" dirty="0">
                <a:solidFill>
                  <a:schemeClr val="accent6"/>
                </a:solidFill>
              </a:rPr>
              <a:t>긴 머리</a:t>
            </a:r>
            <a:r>
              <a:rPr lang="en-US" dirty="0">
                <a:solidFill>
                  <a:schemeClr val="accent6"/>
                </a:solidFill>
              </a:rPr>
              <a:t>”, “</a:t>
            </a:r>
            <a:r>
              <a:rPr lang="ko-KR" altLang="en-US" dirty="0">
                <a:solidFill>
                  <a:schemeClr val="accent6"/>
                </a:solidFill>
              </a:rPr>
              <a:t>안경</a:t>
            </a:r>
            <a:r>
              <a:rPr lang="en-US" dirty="0">
                <a:solidFill>
                  <a:schemeClr val="accent6"/>
                </a:solidFill>
              </a:rPr>
              <a:t>”, 177 ] , “job” : {}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155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914400" y="2488286"/>
            <a:ext cx="5196951" cy="1881427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/>
              <a:t>장점</a:t>
            </a:r>
            <a:endParaRPr lang="en-US" altLang="ko-KR" sz="3200"/>
          </a:p>
          <a:p>
            <a:pPr marL="0" indent="0">
              <a:buNone/>
            </a:pPr>
            <a:r>
              <a:rPr lang="en-US" sz="2800"/>
              <a:t> - </a:t>
            </a:r>
            <a:r>
              <a:rPr lang="ko-KR" altLang="en-US" sz="2800"/>
              <a:t>그냥 문자열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 - </a:t>
            </a:r>
            <a:r>
              <a:rPr lang="ko-KR" altLang="en-US" sz="2800"/>
              <a:t>가독성 </a:t>
            </a:r>
            <a:r>
              <a:rPr lang="en-US" altLang="ko-KR" sz="2800"/>
              <a:t>Good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111351" y="2488286"/>
            <a:ext cx="5432949" cy="188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단점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 - Parsing </a:t>
            </a:r>
            <a:r>
              <a:rPr lang="ko-KR" altLang="en-US" sz="2800" dirty="0"/>
              <a:t>하기 까다롭다</a:t>
            </a:r>
            <a:endParaRPr lang="en-US" altLang="ko-KR" sz="2800" dirty="0"/>
          </a:p>
        </p:txBody>
      </p:sp>
      <p:sp>
        <p:nvSpPr>
          <p:cNvPr id="2" name="Rectangle 1"/>
          <p:cNvSpPr/>
          <p:nvPr/>
        </p:nvSpPr>
        <p:spPr>
          <a:xfrm>
            <a:off x="4275971" y="3948694"/>
            <a:ext cx="72683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accent6"/>
                </a:solidFill>
              </a:rPr>
              <a:t>{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“name” : “Park” ,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“age”: 25,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“shape”: [ “</a:t>
            </a:r>
            <a:r>
              <a:rPr lang="ko-KR" altLang="en-US" sz="2400" dirty="0">
                <a:solidFill>
                  <a:schemeClr val="accent6"/>
                </a:solidFill>
              </a:rPr>
              <a:t>긴 머리</a:t>
            </a:r>
            <a:r>
              <a:rPr lang="en-US" sz="2400" dirty="0">
                <a:solidFill>
                  <a:schemeClr val="accent6"/>
                </a:solidFill>
              </a:rPr>
              <a:t>”, “</a:t>
            </a:r>
            <a:r>
              <a:rPr lang="ko-KR" altLang="en-US" sz="2400" dirty="0">
                <a:solidFill>
                  <a:schemeClr val="accent6"/>
                </a:solidFill>
              </a:rPr>
              <a:t>안경</a:t>
            </a:r>
            <a:r>
              <a:rPr lang="en-US" sz="2400" dirty="0">
                <a:solidFill>
                  <a:schemeClr val="accent6"/>
                </a:solidFill>
              </a:rPr>
              <a:t>”, 177 ] ,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“job” : {}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0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What to do?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C++</a:t>
            </a:r>
            <a:r>
              <a:rPr lang="ko-KR" altLang="en-US" sz="2000" dirty="0"/>
              <a:t>로 </a:t>
            </a:r>
            <a:r>
              <a:rPr lang="en-US" altLang="ko-KR" sz="2000" dirty="0"/>
              <a:t>JSON </a:t>
            </a:r>
            <a:r>
              <a:rPr lang="ko-KR" altLang="en-US" sz="2000" dirty="0"/>
              <a:t>구현하기</a:t>
            </a:r>
            <a:endParaRPr lang="en-US" altLang="ko-KR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057"/>
          <a:stretch/>
        </p:blipFill>
        <p:spPr>
          <a:xfrm>
            <a:off x="4026569" y="1812759"/>
            <a:ext cx="7607321" cy="45844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40408" y="4773219"/>
            <a:ext cx="206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</a:rPr>
              <a:t>확장 타입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40408" y="2860886"/>
            <a:ext cx="206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</a:rPr>
              <a:t>기본 타입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95" y="3868074"/>
            <a:ext cx="2967364" cy="17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2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: </a:t>
            </a:r>
            <a:r>
              <a:rPr lang="ko-KR" altLang="en-US" dirty="0"/>
              <a:t>모호함</a:t>
            </a:r>
            <a:r>
              <a:rPr lang="en-US" altLang="ko-KR" dirty="0"/>
              <a:t>(ambiguous)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300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Run-time</a:t>
            </a:r>
            <a:r>
              <a:rPr lang="ko-KR" altLang="en-US" dirty="0"/>
              <a:t>에 어떤 </a:t>
            </a:r>
            <a:r>
              <a:rPr lang="ko-KR" altLang="en-US" b="1" dirty="0"/>
              <a:t>값</a:t>
            </a:r>
            <a:r>
              <a:rPr lang="ko-KR" altLang="en-US" dirty="0"/>
              <a:t>이 결정될 지 모른다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58400" y="2152109"/>
            <a:ext cx="177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</a:rPr>
              <a:t>뭐</a:t>
            </a:r>
            <a:r>
              <a:rPr lang="en-US" altLang="ko-KR" sz="2400" dirty="0">
                <a:solidFill>
                  <a:schemeClr val="accent6"/>
                </a:solidFill>
              </a:rPr>
              <a:t>…</a:t>
            </a:r>
            <a:r>
              <a:rPr lang="ko-KR" altLang="en-US" sz="2400" dirty="0">
                <a:solidFill>
                  <a:schemeClr val="accent6"/>
                </a:solidFill>
              </a:rPr>
              <a:t>라고</a:t>
            </a:r>
            <a:r>
              <a:rPr lang="en-US" altLang="ko-KR" sz="2400" dirty="0">
                <a:solidFill>
                  <a:schemeClr val="accent6"/>
                </a:solidFill>
              </a:rPr>
              <a:t>?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1" y="2108644"/>
            <a:ext cx="7288886" cy="4376737"/>
          </a:xfrm>
          <a:prstGeom prst="rect">
            <a:avLst/>
          </a:prstGeom>
        </p:spPr>
      </p:pic>
      <p:pic>
        <p:nvPicPr>
          <p:cNvPr id="1026" name="Picture 2" descr="http://i.imgur.com/cLkiaX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r="19242"/>
          <a:stretch/>
        </p:blipFill>
        <p:spPr bwMode="auto">
          <a:xfrm>
            <a:off x="7282574" y="2657239"/>
            <a:ext cx="4270248" cy="36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93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C++</a:t>
            </a:r>
            <a:r>
              <a:rPr lang="ko-KR" altLang="en-US" dirty="0"/>
              <a:t>는 </a:t>
            </a:r>
            <a:r>
              <a:rPr lang="en-US" altLang="ko-KR" dirty="0"/>
              <a:t>Type System</a:t>
            </a:r>
            <a:r>
              <a:rPr lang="ko-KR" altLang="en-US" dirty="0"/>
              <a:t>이 엄격한 편</a:t>
            </a:r>
            <a:r>
              <a:rPr lang="en-US" altLang="ko-KR" dirty="0"/>
              <a:t>...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: </a:t>
            </a:r>
            <a:r>
              <a:rPr lang="ko-KR" altLang="en-US" dirty="0"/>
              <a:t>모호함</a:t>
            </a:r>
            <a:r>
              <a:rPr lang="en-US" altLang="ko-KR" dirty="0"/>
              <a:t>(ambiguous)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4749617"/>
            <a:ext cx="1062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어떤 </a:t>
            </a:r>
            <a:r>
              <a:rPr lang="en-US" altLang="ko-KR" sz="3200" dirty="0">
                <a:solidFill>
                  <a:schemeClr val="accent1"/>
                </a:solidFill>
              </a:rPr>
              <a:t>Domain</a:t>
            </a:r>
            <a:r>
              <a:rPr lang="ko-KR" altLang="en-US" sz="3200" dirty="0">
                <a:solidFill>
                  <a:schemeClr val="accent1"/>
                </a:solidFill>
              </a:rPr>
              <a:t>에도 대응할 수 있는 타입이 필요하다</a:t>
            </a:r>
            <a:r>
              <a:rPr lang="en-US" altLang="ko-KR" sz="3200" dirty="0">
                <a:solidFill>
                  <a:schemeClr val="accent1"/>
                </a:solidFill>
              </a:rPr>
              <a:t>.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572161"/>
            <a:ext cx="10629900" cy="72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accent3"/>
                </a:solidFill>
              </a:rPr>
              <a:t>값이 다르다 </a:t>
            </a:r>
            <a:r>
              <a:rPr lang="en-US" altLang="ko-KR" sz="2400" dirty="0">
                <a:solidFill>
                  <a:schemeClr val="accent3"/>
                </a:solidFill>
              </a:rPr>
              <a:t>== </a:t>
            </a:r>
            <a:r>
              <a:rPr lang="ko-KR" altLang="en-US" sz="2400" dirty="0">
                <a:solidFill>
                  <a:schemeClr val="accent3"/>
                </a:solidFill>
              </a:rPr>
              <a:t>타입이 다르다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3447953"/>
            <a:ext cx="10629900" cy="8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chemeClr val="accent6"/>
                </a:solidFill>
              </a:rPr>
              <a:t>값이 달라진다 </a:t>
            </a:r>
            <a:r>
              <a:rPr lang="en-US" altLang="ko-KR" sz="2800" dirty="0">
                <a:solidFill>
                  <a:schemeClr val="accent6"/>
                </a:solidFill>
              </a:rPr>
              <a:t>== </a:t>
            </a:r>
            <a:r>
              <a:rPr lang="ko-KR" altLang="en-US" sz="2800" dirty="0">
                <a:solidFill>
                  <a:schemeClr val="accent6"/>
                </a:solidFill>
              </a:rPr>
              <a:t>타입이 달라진다</a:t>
            </a:r>
            <a:endParaRPr lang="en-US" altLang="ko-K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3"/>
            <a:ext cx="10629900" cy="4805865"/>
          </a:xfrm>
        </p:spPr>
        <p:txBody>
          <a:bodyPr numCol="2" anchor="ctr"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참고문헌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게임 프로그래밍 패턴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HeadFirst Design Pattern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컬러 테마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400" dirty="0"/>
              <a:t> - Visual Studio Dark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b="1" dirty="0"/>
              <a:t>CC 4.0 Universal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마음대로 쓰세요 </a:t>
            </a:r>
            <a:r>
              <a:rPr lang="en-US" altLang="ko-KR" sz="2400" dirty="0"/>
              <a:t>:D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/>
              <a:t>이미지 출처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en-US" altLang="ko-KR" sz="2400" dirty="0">
                <a:hlinkClick r:id="rId3"/>
              </a:rPr>
              <a:t>www.flaticon.com</a:t>
            </a:r>
            <a:r>
              <a:rPr lang="en-US" altLang="ko-KR" sz="2400" dirty="0"/>
              <a:t> 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Bing image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시작하기에 전에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3074" name="Picture 2" descr="http://logok.org/wp-content/uploads/2014/09/Bing-logo-20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6" y="3312582"/>
            <a:ext cx="2268046" cy="170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466" y="2373637"/>
            <a:ext cx="3317989" cy="860449"/>
          </a:xfrm>
          <a:prstGeom prst="rect">
            <a:avLst/>
          </a:prstGeom>
        </p:spPr>
      </p:pic>
      <p:pic>
        <p:nvPicPr>
          <p:cNvPr id="7" name="Picture 2" descr="Creative Commons Licen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963" y="5718998"/>
            <a:ext cx="1890337" cy="66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86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002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- ‘</a:t>
            </a:r>
            <a:r>
              <a:rPr lang="ko-KR" altLang="en-US" sz="2400" dirty="0"/>
              <a:t>값</a:t>
            </a:r>
            <a:r>
              <a:rPr lang="en-US" altLang="ko-KR" sz="2400" dirty="0"/>
              <a:t>’</a:t>
            </a:r>
            <a:r>
              <a:rPr lang="ko-KR" altLang="en-US" sz="2400" dirty="0"/>
              <a:t>이라는 개념을 추상화한 </a:t>
            </a:r>
            <a:r>
              <a:rPr lang="ko-KR" altLang="en-US" sz="2400" b="1" dirty="0"/>
              <a:t>인터페이스 타입</a:t>
            </a:r>
            <a:r>
              <a:rPr lang="ko-KR" altLang="en-US" sz="2400" dirty="0"/>
              <a:t>의 필요성</a:t>
            </a:r>
            <a:endParaRPr lang="en-US" altLang="ko-KR" sz="2400" dirty="0"/>
          </a:p>
          <a:p>
            <a:pPr marL="0" indent="0">
              <a:buNone/>
            </a:pPr>
            <a:r>
              <a:rPr lang="en-US" sz="2400" dirty="0"/>
              <a:t>- Java, C# </a:t>
            </a:r>
            <a:r>
              <a:rPr lang="ko-KR" altLang="en-US" sz="2400" dirty="0"/>
              <a:t>에서 매번 쓰던 것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Interface</a:t>
            </a:r>
            <a:r>
              <a:rPr lang="ko-KR" altLang="en-US" dirty="0"/>
              <a:t> </a:t>
            </a:r>
            <a:r>
              <a:rPr lang="en-US" altLang="ko-KR" dirty="0"/>
              <a:t>: `value`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072120"/>
            <a:ext cx="106299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요구사항</a:t>
            </a:r>
            <a:r>
              <a:rPr lang="ko-KR" altLang="en-US" sz="2400" dirty="0"/>
              <a:t> </a:t>
            </a:r>
            <a:r>
              <a:rPr lang="en-US" altLang="ko-KR" sz="2000" dirty="0">
                <a:solidFill>
                  <a:schemeClr val="accent3"/>
                </a:solidFill>
              </a:rPr>
              <a:t>// ‘</a:t>
            </a:r>
            <a:r>
              <a:rPr lang="ko-KR" altLang="en-US" sz="2000" dirty="0">
                <a:solidFill>
                  <a:schemeClr val="accent3"/>
                </a:solidFill>
              </a:rPr>
              <a:t>값</a:t>
            </a:r>
            <a:r>
              <a:rPr lang="en-US" altLang="ko-KR" sz="2000" dirty="0">
                <a:solidFill>
                  <a:schemeClr val="accent3"/>
                </a:solidFill>
              </a:rPr>
              <a:t>’</a:t>
            </a:r>
            <a:r>
              <a:rPr lang="ko-KR" altLang="en-US" sz="2000" dirty="0">
                <a:solidFill>
                  <a:schemeClr val="accent3"/>
                </a:solidFill>
              </a:rPr>
              <a:t>이라면 무엇을 할 수 있어야 할까</a:t>
            </a:r>
            <a:r>
              <a:rPr lang="en-US" altLang="ko-KR" sz="2000" dirty="0">
                <a:solidFill>
                  <a:schemeClr val="accent3"/>
                </a:solidFill>
              </a:rPr>
              <a:t>?</a:t>
            </a:r>
            <a:br>
              <a:rPr lang="en-US" altLang="ko-KR" sz="2000" dirty="0"/>
            </a:br>
            <a:r>
              <a:rPr lang="en-US" altLang="ko-KR" sz="2400" dirty="0"/>
              <a:t> 1. Base Type</a:t>
            </a:r>
            <a:r>
              <a:rPr lang="ko-KR" altLang="en-US" sz="2400" dirty="0"/>
              <a:t>이 할 수 있는 것들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 2. UTF8 </a:t>
            </a:r>
            <a:r>
              <a:rPr lang="ko-KR" altLang="en-US" sz="2400" dirty="0"/>
              <a:t>문자열로 변환 </a:t>
            </a:r>
            <a:r>
              <a:rPr lang="en-US" altLang="ko-KR" sz="2400" dirty="0"/>
              <a:t>(JSON)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53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081" y="2408190"/>
            <a:ext cx="5926520" cy="375306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57494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가장 쉬운 해결방법 </a:t>
            </a:r>
            <a:r>
              <a:rPr lang="en-US" altLang="ko-KR" dirty="0"/>
              <a:t>: </a:t>
            </a:r>
            <a:r>
              <a:rPr lang="ko-KR" altLang="en-US" dirty="0"/>
              <a:t>상속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Adapter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7399" y="5006176"/>
            <a:ext cx="5386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Base Type</a:t>
            </a:r>
            <a:r>
              <a:rPr lang="ko-KR" altLang="en-US" sz="2400" dirty="0"/>
              <a:t>에서 상속을 받았기 때문에 </a:t>
            </a:r>
            <a:br>
              <a:rPr lang="en-US" altLang="ko-KR" sz="2400" dirty="0"/>
            </a:br>
            <a:r>
              <a:rPr lang="ko-KR" altLang="en-US" sz="2400" dirty="0"/>
              <a:t>이미 있는 코드를 </a:t>
            </a:r>
            <a:r>
              <a:rPr lang="ko-KR" altLang="en-US" sz="2400" b="1" dirty="0"/>
              <a:t>재사용</a:t>
            </a:r>
            <a:r>
              <a:rPr lang="ko-KR" altLang="en-US" sz="2400" dirty="0"/>
              <a:t> 가능</a:t>
            </a:r>
            <a:endParaRPr lang="en-US" sz="2400" dirty="0"/>
          </a:p>
        </p:txBody>
      </p:sp>
      <p:sp>
        <p:nvSpPr>
          <p:cNvPr id="3" name="Arrow: Right 2"/>
          <p:cNvSpPr/>
          <p:nvPr/>
        </p:nvSpPr>
        <p:spPr>
          <a:xfrm>
            <a:off x="753979" y="2855495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0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4"/>
            <a:ext cx="10629900" cy="117358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상속을 쓸 수 없는 경우</a:t>
            </a:r>
            <a:endParaRPr lang="en-US" altLang="ko-KR" dirty="0"/>
          </a:p>
          <a:p>
            <a:pPr marL="0" indent="0">
              <a:buNone/>
            </a:pPr>
            <a:r>
              <a:rPr lang="en-US" sz="2400" dirty="0"/>
              <a:t>	Primitive Type</a:t>
            </a:r>
            <a:r>
              <a:rPr lang="ko-KR" altLang="en-US" sz="2400" dirty="0"/>
              <a:t>은 상속이 불가능하다</a:t>
            </a:r>
            <a:r>
              <a:rPr lang="en-US" altLang="ko-KR" sz="2400" dirty="0"/>
              <a:t>!</a:t>
            </a:r>
            <a:r>
              <a:rPr lang="en-US" altLang="ko-KR" sz="2400" dirty="0">
                <a:solidFill>
                  <a:schemeClr val="accent3"/>
                </a:solidFill>
              </a:rPr>
              <a:t>(int, double…)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또 다른 문제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5321" y="3146105"/>
            <a:ext cx="334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</a:rPr>
              <a:t>기본 타입</a:t>
            </a:r>
            <a:r>
              <a:rPr lang="en-US" altLang="ko-KR" sz="2400" dirty="0">
                <a:solidFill>
                  <a:schemeClr val="accent6"/>
                </a:solidFill>
              </a:rPr>
              <a:t>…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57" y="2909483"/>
            <a:ext cx="3670186" cy="1964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321" y="3759772"/>
            <a:ext cx="5365215" cy="20175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399" y="4934771"/>
            <a:ext cx="367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</a:rPr>
              <a:t>잘못된 사용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13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57494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다른 해결방법 </a:t>
            </a:r>
            <a:r>
              <a:rPr lang="en-US" altLang="ko-KR" dirty="0"/>
              <a:t>: </a:t>
            </a:r>
            <a:r>
              <a:rPr lang="ko-KR" altLang="en-US" dirty="0"/>
              <a:t>내포</a:t>
            </a:r>
            <a:r>
              <a:rPr lang="en-US" altLang="ko-KR" dirty="0"/>
              <a:t>/</a:t>
            </a:r>
            <a:r>
              <a:rPr lang="ko-KR" altLang="en-US" dirty="0"/>
              <a:t>사용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Adapter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75" y="2310849"/>
            <a:ext cx="6216352" cy="37095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20535" y="2635988"/>
            <a:ext cx="5123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Base Type</a:t>
            </a:r>
            <a:r>
              <a:rPr lang="ko-KR" altLang="en-US" sz="2400" dirty="0"/>
              <a:t>을 멤버로 사용하고</a:t>
            </a:r>
            <a:r>
              <a:rPr lang="en-US" altLang="ko-KR" sz="2400" dirty="0"/>
              <a:t>, </a:t>
            </a:r>
            <a:br>
              <a:rPr lang="en-US" altLang="ko-KR" sz="2400" dirty="0"/>
            </a:br>
            <a:r>
              <a:rPr lang="en-US" altLang="ko-KR" sz="2400" dirty="0"/>
              <a:t>Interface</a:t>
            </a:r>
            <a:r>
              <a:rPr lang="ko-KR" altLang="en-US" sz="2400" dirty="0"/>
              <a:t>를 </a:t>
            </a:r>
            <a:r>
              <a:rPr lang="ko-KR" altLang="en-US" sz="2400" b="1" dirty="0"/>
              <a:t>구현</a:t>
            </a:r>
            <a:r>
              <a:rPr lang="ko-KR" altLang="en-US" sz="2400" dirty="0"/>
              <a:t>한다 </a:t>
            </a:r>
            <a:r>
              <a:rPr lang="en-US" altLang="ko-KR" sz="2000" dirty="0">
                <a:solidFill>
                  <a:schemeClr val="accent4"/>
                </a:solidFill>
              </a:rPr>
              <a:t>(</a:t>
            </a:r>
            <a:r>
              <a:rPr lang="ko-KR" altLang="en-US" sz="2000" dirty="0">
                <a:solidFill>
                  <a:schemeClr val="accent4"/>
                </a:solidFill>
              </a:rPr>
              <a:t>번거롭게</a:t>
            </a:r>
            <a:r>
              <a:rPr lang="en-US" altLang="ko-KR" sz="2000" dirty="0">
                <a:solidFill>
                  <a:schemeClr val="accent4"/>
                </a:solidFill>
              </a:rPr>
              <a:t>…)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" name="Arrow: Right 11"/>
          <p:cNvSpPr/>
          <p:nvPr/>
        </p:nvSpPr>
        <p:spPr>
          <a:xfrm>
            <a:off x="914400" y="2899268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55" y="2487240"/>
            <a:ext cx="7310945" cy="344832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5353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- Code</a:t>
            </a:r>
            <a:r>
              <a:rPr lang="ko-KR" altLang="en-US" dirty="0"/>
              <a:t>를 얼마나 작성해야</a:t>
            </a:r>
            <a:r>
              <a:rPr lang="en-US" altLang="ko-KR" dirty="0"/>
              <a:t>…?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문서화는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패키징 이슈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뭐</a:t>
            </a:r>
            <a:r>
              <a:rPr lang="en-US" altLang="ko-KR" dirty="0"/>
              <a:t>? </a:t>
            </a:r>
            <a:r>
              <a:rPr lang="ko-KR" altLang="en-US" dirty="0"/>
              <a:t>구</a:t>
            </a:r>
            <a:r>
              <a:rPr lang="en-US" altLang="ko-KR" dirty="0"/>
              <a:t>~</a:t>
            </a:r>
            <a:r>
              <a:rPr lang="ko-KR" altLang="en-US" dirty="0"/>
              <a:t>현</a:t>
            </a:r>
            <a:r>
              <a:rPr lang="en-US" altLang="ko-KR" dirty="0"/>
              <a:t>? </a:t>
            </a:r>
            <a:r>
              <a:rPr lang="en-US" altLang="ko-KR" sz="2400" dirty="0">
                <a:solidFill>
                  <a:schemeClr val="accent4"/>
                </a:solidFill>
              </a:rPr>
              <a:t>(</a:t>
            </a:r>
            <a:r>
              <a:rPr lang="ko-KR" altLang="en-US" sz="2400" dirty="0">
                <a:solidFill>
                  <a:schemeClr val="accent4"/>
                </a:solidFill>
              </a:rPr>
              <a:t>노동의 시작</a:t>
            </a:r>
            <a:r>
              <a:rPr lang="en-US" altLang="ko-KR" sz="2400" dirty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2050" name="Picture 2" descr="http://4.bp.blogspot.com/-yIKxhZaFH3w/VVSaGZAbfXI/AAAAAAAAJEI/Kyu5IfGJFc0/s1600/photo_2015-05-14_21-50-1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082" r="3060" b="7435"/>
          <a:stretch/>
        </p:blipFill>
        <p:spPr bwMode="auto">
          <a:xfrm>
            <a:off x="914400" y="4546157"/>
            <a:ext cx="2831030" cy="19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212087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잠깐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정말 </a:t>
            </a:r>
            <a:r>
              <a:rPr lang="en-US" altLang="ko-KR" dirty="0">
                <a:solidFill>
                  <a:srgbClr val="FF0000"/>
                </a:solidFill>
              </a:rPr>
              <a:t>Base Type</a:t>
            </a:r>
            <a:r>
              <a:rPr lang="ko-KR" altLang="en-US" dirty="0">
                <a:solidFill>
                  <a:srgbClr val="FF0000"/>
                </a:solidFill>
              </a:rPr>
              <a:t>처럼 행동할 필요가 있나</a:t>
            </a:r>
            <a:r>
              <a:rPr lang="en-US" altLang="ko-KR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JSON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chemeClr val="accent6"/>
                </a:solidFill>
              </a:rPr>
              <a:t>목적</a:t>
            </a:r>
            <a:r>
              <a:rPr lang="ko-KR" altLang="en-US" dirty="0"/>
              <a:t> </a:t>
            </a:r>
            <a:r>
              <a:rPr lang="en-US" altLang="ko-KR" dirty="0"/>
              <a:t>: Serialization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`toUtf8()` </a:t>
            </a:r>
            <a:r>
              <a:rPr lang="ko-KR" altLang="en-US" dirty="0"/>
              <a:t>만 지원하면</a:t>
            </a:r>
            <a:r>
              <a:rPr lang="en-US" altLang="ko-KR" dirty="0"/>
              <a:t>, OK!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다시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856777"/>
            <a:ext cx="10629900" cy="21208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2. </a:t>
            </a:r>
            <a:r>
              <a:rPr lang="ko-KR" altLang="en-US" dirty="0">
                <a:solidFill>
                  <a:srgbClr val="FF0000"/>
                </a:solidFill>
              </a:rPr>
              <a:t>내가 왜 저걸 다 작성해야 하지</a:t>
            </a:r>
            <a:r>
              <a:rPr lang="en-US" altLang="ko-KR" dirty="0"/>
              <a:t>?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6"/>
                </a:solidFill>
              </a:rPr>
              <a:t>C++</a:t>
            </a:r>
            <a:r>
              <a:rPr lang="ko-KR" altLang="en-US" dirty="0">
                <a:solidFill>
                  <a:schemeClr val="accent6"/>
                </a:solidFill>
              </a:rPr>
              <a:t>의 최고 무기</a:t>
            </a:r>
            <a:r>
              <a:rPr lang="en-US" altLang="ko-KR" dirty="0">
                <a:solidFill>
                  <a:schemeClr val="accent6"/>
                </a:solidFill>
              </a:rPr>
              <a:t>. </a:t>
            </a:r>
            <a:r>
              <a:rPr lang="en-US" altLang="ko-KR" b="1" dirty="0">
                <a:solidFill>
                  <a:schemeClr val="accent6"/>
                </a:solidFill>
              </a:rPr>
              <a:t>Template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	Compiler, </a:t>
            </a:r>
            <a:r>
              <a:rPr lang="ko-KR" altLang="en-US" dirty="0"/>
              <a:t>너</a:t>
            </a:r>
            <a:r>
              <a:rPr lang="en-US" altLang="ko-KR" dirty="0"/>
              <a:t>, </a:t>
            </a:r>
            <a:r>
              <a:rPr lang="ko-KR" altLang="en-US" dirty="0"/>
              <a:t>저거 만들 수 있지</a:t>
            </a:r>
            <a:r>
              <a:rPr lang="en-US" altLang="ko-KR" dirty="0"/>
              <a:t>? </a:t>
            </a:r>
            <a:r>
              <a:rPr lang="ko-KR" altLang="en-US" strike="sngStrike" dirty="0">
                <a:solidFill>
                  <a:schemeClr val="accent4"/>
                </a:solidFill>
              </a:rPr>
              <a:t>만들어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995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&lt;json_base.hpp&gt;</a:t>
            </a:r>
          </a:p>
        </p:txBody>
      </p:sp>
    </p:spTree>
    <p:extLst>
      <p:ext uri="{BB962C8B-B14F-4D97-AF65-F5344CB8AC3E}">
        <p14:creationId xmlns:p14="http://schemas.microsoft.com/office/powerpoint/2010/main" val="352554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큰 그림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Template </a:t>
            </a:r>
            <a:r>
              <a:rPr lang="en-US" altLang="ko-KR" sz="2400" dirty="0"/>
              <a:t>+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Adapter</a:t>
            </a:r>
          </a:p>
          <a:p>
            <a:endParaRPr lang="en-US" dirty="0"/>
          </a:p>
          <a:p>
            <a:r>
              <a:rPr lang="ko-KR" altLang="en-US" dirty="0"/>
              <a:t>이제 값을 다루는 것</a:t>
            </a:r>
            <a:endParaRPr lang="en-US" altLang="ko-KR" dirty="0"/>
          </a:p>
          <a:p>
            <a:r>
              <a:rPr lang="ko-KR" altLang="en-US" b="1" dirty="0"/>
              <a:t>포인터</a:t>
            </a:r>
            <a:r>
              <a:rPr lang="ko-KR" altLang="en-US" dirty="0"/>
              <a:t>를 사용하여</a:t>
            </a:r>
            <a:r>
              <a:rPr lang="en-US" altLang="ko-KR" dirty="0"/>
              <a:t>,</a:t>
            </a:r>
          </a:p>
          <a:p>
            <a:br>
              <a:rPr lang="en-US" altLang="ko-KR" dirty="0"/>
            </a:br>
            <a:endParaRPr lang="en-US" altLang="ko-KR" dirty="0"/>
          </a:p>
          <a:p>
            <a:br>
              <a:rPr lang="en-US" altLang="ko-KR" dirty="0"/>
            </a:br>
            <a:r>
              <a:rPr lang="ko-KR" altLang="en-US" b="1" dirty="0"/>
              <a:t>다형적으로 접근</a:t>
            </a:r>
            <a:endParaRPr lang="en-US" altLang="ko-KR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43" y="4185074"/>
            <a:ext cx="2861606" cy="5253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21" y="2197068"/>
            <a:ext cx="7404674" cy="397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3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`json::array`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9" y="421888"/>
            <a:ext cx="7991719" cy="53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800" dirty="0">
                <a:solidFill>
                  <a:schemeClr val="accent4"/>
                </a:solidFill>
              </a:rPr>
              <a:t>이런 느낌적인 느낌</a:t>
            </a:r>
            <a:r>
              <a:rPr lang="en-US" altLang="ko-KR" sz="2800" dirty="0">
                <a:solidFill>
                  <a:schemeClr val="accent4"/>
                </a:solidFill>
              </a:rPr>
              <a:t>?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배열을 </a:t>
            </a:r>
            <a:r>
              <a:rPr lang="ko-KR" altLang="en-US" dirty="0"/>
              <a:t>설계해</a:t>
            </a:r>
            <a:r>
              <a:rPr lang="ko-KR" altLang="en-US" sz="2000" dirty="0"/>
              <a:t> 봅시다</a:t>
            </a:r>
            <a:r>
              <a:rPr lang="en-US" altLang="ko-KR" dirty="0"/>
              <a:t>!</a:t>
            </a:r>
          </a:p>
          <a:p>
            <a:endParaRPr lang="en-US" sz="2000" dirty="0"/>
          </a:p>
          <a:p>
            <a:r>
              <a:rPr lang="en-US" dirty="0"/>
              <a:t>`ptr&lt;value&gt;`</a:t>
            </a:r>
            <a:r>
              <a:rPr lang="ko-KR" altLang="en-US" dirty="0"/>
              <a:t>의 다형성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단순한 </a:t>
            </a:r>
            <a:r>
              <a:rPr lang="ko-KR" altLang="en-US" sz="2000" dirty="0"/>
              <a:t>포인터 배열이면 </a:t>
            </a:r>
            <a:endParaRPr lang="en-US" altLang="ko-KR" sz="2000" dirty="0"/>
          </a:p>
          <a:p>
            <a:r>
              <a:rPr lang="ko-KR" altLang="en-US" sz="2000" dirty="0"/>
              <a:t>충분할 것 같은데</a:t>
            </a:r>
            <a:r>
              <a:rPr lang="en-US" altLang="ko-KR" sz="2000" dirty="0"/>
              <a:t>…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507" y="2222355"/>
            <a:ext cx="6865865" cy="38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8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46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이미 앞서 </a:t>
            </a:r>
            <a:r>
              <a:rPr lang="en-US" altLang="ko-KR" dirty="0"/>
              <a:t>`</a:t>
            </a:r>
            <a:r>
              <a:rPr lang="en-US" altLang="ko-KR" dirty="0" err="1"/>
              <a:t>typed_value</a:t>
            </a:r>
            <a:r>
              <a:rPr lang="en-US" altLang="ko-KR" dirty="0"/>
              <a:t>&lt;T&gt;`</a:t>
            </a:r>
            <a:r>
              <a:rPr lang="ko-KR" altLang="en-US" dirty="0"/>
              <a:t>에서 전부 구현했기 때문에</a:t>
            </a:r>
            <a:r>
              <a:rPr lang="en-US" altLang="ko-KR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`array::toUtf8()`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4525950"/>
            <a:ext cx="10629900" cy="822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3600" dirty="0">
                <a:solidFill>
                  <a:srgbClr val="FF0000"/>
                </a:solidFill>
              </a:rPr>
              <a:t>하지만 문제가 있었으니</a:t>
            </a:r>
            <a:r>
              <a:rPr lang="en-US" altLang="ko-KR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44" y="2196259"/>
            <a:ext cx="8575002" cy="1260468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914400" y="3723384"/>
            <a:ext cx="10629900" cy="605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그냥 </a:t>
            </a:r>
            <a:r>
              <a:rPr lang="en-US" altLang="ko-KR" dirty="0"/>
              <a:t>for</a:t>
            </a:r>
            <a:r>
              <a:rPr lang="ko-KR" altLang="en-US" dirty="0"/>
              <a:t>문 돌리면 끝</a:t>
            </a:r>
            <a:r>
              <a:rPr lang="en-US" altLang="ko-KR" dirty="0"/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학교 수업을 들어봤는데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90293" y="3343482"/>
            <a:ext cx="2542783" cy="2562210"/>
            <a:chOff x="1190293" y="3343482"/>
            <a:chExt cx="2542783" cy="25622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815" y="3343482"/>
              <a:ext cx="1865740" cy="186574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190293" y="5444027"/>
              <a:ext cx="25427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GoF </a:t>
              </a:r>
              <a:r>
                <a:rPr lang="ko-KR" altLang="en-US" sz="2400" dirty="0"/>
                <a:t>달달 읽기</a:t>
              </a:r>
              <a:endParaRPr lang="en-US" sz="2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16467" y="1731047"/>
            <a:ext cx="4217516" cy="1990725"/>
            <a:chOff x="4416467" y="1731047"/>
            <a:chExt cx="4217516" cy="19907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3"/>
            <a:stretch/>
          </p:blipFill>
          <p:spPr>
            <a:xfrm>
              <a:off x="4416467" y="1731047"/>
              <a:ext cx="1834411" cy="199072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091200" y="2368601"/>
              <a:ext cx="25427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Diagram </a:t>
              </a:r>
              <a:r>
                <a:rPr lang="ko-KR" altLang="en-US" sz="2400" dirty="0"/>
                <a:t>그리기</a:t>
              </a:r>
              <a:endParaRPr lang="en-US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29767" y="4045518"/>
            <a:ext cx="4408433" cy="1860174"/>
            <a:chOff x="6429767" y="4045518"/>
            <a:chExt cx="4408433" cy="18601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71" b="23389"/>
            <a:stretch/>
          </p:blipFill>
          <p:spPr>
            <a:xfrm>
              <a:off x="6429767" y="4276352"/>
              <a:ext cx="4408433" cy="16293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272790" y="4045518"/>
              <a:ext cx="25427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코드 복사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988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6704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단순한 배열인데</a:t>
            </a:r>
            <a:r>
              <a:rPr lang="en-US" altLang="ko-KR" dirty="0"/>
              <a:t>… </a:t>
            </a:r>
            <a:r>
              <a:rPr lang="ko-KR" altLang="en-US" dirty="0"/>
              <a:t>복사가 안된다</a:t>
            </a:r>
            <a:r>
              <a:rPr lang="en-US" altLang="ko-KR" dirty="0"/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복사가 안돼요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14400" y="5196950"/>
            <a:ext cx="10629900" cy="1098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/>
              <a:t>해당 </a:t>
            </a:r>
            <a:r>
              <a:rPr lang="en-US" altLang="ko-KR" sz="2400" dirty="0"/>
              <a:t>memory object</a:t>
            </a:r>
            <a:r>
              <a:rPr lang="ko-KR" altLang="en-US" sz="2400" dirty="0"/>
              <a:t>에 대한 </a:t>
            </a:r>
            <a:r>
              <a:rPr lang="ko-KR" altLang="en-US" sz="2400" b="1" dirty="0"/>
              <a:t>독점적</a:t>
            </a:r>
            <a:r>
              <a:rPr lang="ko-KR" altLang="en-US" sz="2400" dirty="0"/>
              <a:t> 소유권</a:t>
            </a:r>
            <a:endParaRPr lang="en-US" altLang="ko-KR" sz="24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000" dirty="0"/>
              <a:t>move</a:t>
            </a:r>
            <a:r>
              <a:rPr lang="ko-KR" altLang="en-US" sz="3000" dirty="0"/>
              <a:t>는 가능하지만 </a:t>
            </a:r>
            <a:r>
              <a:rPr lang="en-US" altLang="ko-KR" sz="3000" b="1" dirty="0">
                <a:solidFill>
                  <a:srgbClr val="FF0000"/>
                </a:solidFill>
              </a:rPr>
              <a:t>copy</a:t>
            </a:r>
            <a:r>
              <a:rPr lang="ko-KR" altLang="en-US" sz="3000" b="1" dirty="0">
                <a:solidFill>
                  <a:srgbClr val="FF0000"/>
                </a:solidFill>
              </a:rPr>
              <a:t>는 불가능</a:t>
            </a:r>
            <a:r>
              <a:rPr lang="en-US" altLang="ko-KR" sz="3000" dirty="0"/>
              <a:t>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25" y="2176279"/>
            <a:ext cx="5098379" cy="10394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25" y="3287469"/>
            <a:ext cx="8249576" cy="15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3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241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묵시적 복사가 불가능하다면</a:t>
            </a:r>
            <a:r>
              <a:rPr lang="en-US" altLang="ko-KR" dirty="0"/>
              <a:t>, </a:t>
            </a:r>
            <a:r>
              <a:rPr lang="ko-KR" altLang="en-US" dirty="0"/>
              <a:t>명시적으로 하면 된다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- `value`</a:t>
            </a:r>
            <a:r>
              <a:rPr lang="ko-KR" altLang="en-US" sz="2400" dirty="0"/>
              <a:t>의 실제 타입은 알 수 없다</a:t>
            </a:r>
            <a:r>
              <a:rPr lang="en-US" altLang="ko-KR" sz="2400" dirty="0"/>
              <a:t>. </a:t>
            </a:r>
            <a:r>
              <a:rPr lang="en-US" altLang="ko-KR" sz="1800" dirty="0">
                <a:solidFill>
                  <a:schemeClr val="accent3"/>
                </a:solidFill>
              </a:rPr>
              <a:t>(</a:t>
            </a:r>
            <a:r>
              <a:rPr lang="ko-KR" altLang="en-US" sz="1800" dirty="0" err="1">
                <a:solidFill>
                  <a:schemeClr val="accent3"/>
                </a:solidFill>
              </a:rPr>
              <a:t>신경쓰고</a:t>
            </a:r>
            <a:r>
              <a:rPr lang="ko-KR" altLang="en-US" sz="1800" dirty="0">
                <a:solidFill>
                  <a:schemeClr val="accent3"/>
                </a:solidFill>
              </a:rPr>
              <a:t> </a:t>
            </a:r>
            <a:r>
              <a:rPr lang="ko-KR" altLang="en-US" sz="1800" dirty="0" err="1">
                <a:solidFill>
                  <a:schemeClr val="accent3"/>
                </a:solidFill>
              </a:rPr>
              <a:t>싶지도</a:t>
            </a:r>
            <a:r>
              <a:rPr lang="ko-KR" altLang="en-US" sz="1800" dirty="0">
                <a:solidFill>
                  <a:schemeClr val="accent3"/>
                </a:solidFill>
              </a:rPr>
              <a:t> 않다</a:t>
            </a:r>
            <a:r>
              <a:rPr lang="en-US" altLang="ko-KR" sz="1800" dirty="0">
                <a:solidFill>
                  <a:schemeClr val="accent3"/>
                </a:solidFill>
              </a:rPr>
              <a:t>.)</a:t>
            </a:r>
          </a:p>
          <a:p>
            <a:pPr marL="0" indent="0">
              <a:buNone/>
            </a:pPr>
            <a:r>
              <a:rPr lang="en-US" altLang="ko-KR" sz="2400" dirty="0"/>
              <a:t> - copy + boxing</a:t>
            </a:r>
            <a:r>
              <a:rPr lang="ko-KR" altLang="en-US" sz="2400" dirty="0"/>
              <a:t>을 함께 수행해주는 </a:t>
            </a:r>
            <a:r>
              <a:rPr lang="en-US" altLang="ko-KR" sz="2400" dirty="0"/>
              <a:t>‘</a:t>
            </a:r>
            <a:r>
              <a:rPr lang="ko-KR" altLang="en-US" sz="2400" dirty="0"/>
              <a:t>자가복제</a:t>
            </a:r>
            <a:r>
              <a:rPr lang="en-US" altLang="ko-KR" sz="2400" dirty="0"/>
              <a:t>’</a:t>
            </a:r>
            <a:r>
              <a:rPr lang="ko-KR" altLang="en-US" sz="2400" dirty="0"/>
              <a:t>함수의 필요성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작전 변경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15" y="4152806"/>
            <a:ext cx="10109670" cy="14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956497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복사 과정은 이렇게 변합니다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  <a:r>
              <a:rPr lang="ko-KR" altLang="en-US" dirty="0"/>
              <a:t>의 복사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02" y="2190613"/>
            <a:ext cx="9042477" cy="40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3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`json::array`</a:t>
            </a:r>
          </a:p>
        </p:txBody>
      </p:sp>
    </p:spTree>
    <p:extLst>
      <p:ext uri="{BB962C8B-B14F-4D97-AF65-F5344CB8AC3E}">
        <p14:creationId xmlns:p14="http://schemas.microsoft.com/office/powerpoint/2010/main" val="263904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2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`json::object`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JavaScript</a:t>
            </a:r>
            <a:r>
              <a:rPr lang="ko-KR" altLang="en-US" dirty="0"/>
              <a:t>의 객체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코드를 보기 전에</a:t>
            </a:r>
            <a:r>
              <a:rPr lang="en-US" altLang="ko-KR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21239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Definition</a:t>
            </a:r>
          </a:p>
          <a:p>
            <a:pPr marL="0" indent="0">
              <a:buNone/>
            </a:pPr>
            <a:r>
              <a:rPr lang="en-US" sz="2800" dirty="0"/>
              <a:t> - </a:t>
            </a:r>
            <a:r>
              <a:rPr lang="en-US" sz="2800" dirty="0">
                <a:solidFill>
                  <a:schemeClr val="accent3"/>
                </a:solidFill>
              </a:rPr>
              <a:t>“Set of property”, </a:t>
            </a:r>
            <a:r>
              <a:rPr lang="ko-KR" altLang="en-US" sz="2800" dirty="0">
                <a:solidFill>
                  <a:schemeClr val="accent3"/>
                </a:solidFill>
              </a:rPr>
              <a:t>속성 집합</a:t>
            </a:r>
            <a:endParaRPr lang="en-US" sz="28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800" dirty="0"/>
              <a:t> - Property?</a:t>
            </a:r>
          </a:p>
          <a:p>
            <a:pPr marL="0" indent="0">
              <a:buNone/>
            </a:pPr>
            <a:r>
              <a:rPr lang="en-US" sz="2400" dirty="0"/>
              <a:t>	- </a:t>
            </a:r>
            <a:r>
              <a:rPr lang="en-US" sz="2400" dirty="0">
                <a:solidFill>
                  <a:schemeClr val="accent6"/>
                </a:solidFill>
              </a:rPr>
              <a:t>(name , value) </a:t>
            </a:r>
            <a:r>
              <a:rPr lang="en-US" sz="2400" dirty="0"/>
              <a:t>pair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679580" y="3192379"/>
            <a:ext cx="7991719" cy="3162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Type </a:t>
            </a:r>
            <a:r>
              <a:rPr lang="en-US" altLang="ko-KR" dirty="0"/>
              <a:t>Interface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6"/>
                </a:solidFill>
              </a:rPr>
              <a:t>	set( name , value );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		</a:t>
            </a:r>
            <a:r>
              <a:rPr lang="ko-KR" altLang="en-US" sz="2000" dirty="0"/>
              <a:t>특정 </a:t>
            </a:r>
            <a:r>
              <a:rPr lang="en-US" altLang="ko-KR" sz="2000" dirty="0"/>
              <a:t>property</a:t>
            </a:r>
            <a:r>
              <a:rPr lang="ko-KR" altLang="en-US" sz="2000" dirty="0"/>
              <a:t>의 값을 지정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6"/>
                </a:solidFill>
              </a:rPr>
              <a:t>	value = get( name );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		</a:t>
            </a:r>
            <a:r>
              <a:rPr lang="ko-KR" altLang="en-US" sz="2000" dirty="0"/>
              <a:t>특정 </a:t>
            </a:r>
            <a:r>
              <a:rPr lang="en-US" altLang="ko-KR" sz="2000" dirty="0"/>
              <a:t>property</a:t>
            </a:r>
            <a:r>
              <a:rPr lang="ko-KR" altLang="en-US" sz="2000" dirty="0"/>
              <a:t>의 값을 획득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8156041" y="199776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chemeClr val="accent3"/>
                </a:solidFill>
              </a:rPr>
              <a:t>ex) “age”: 25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916" y="3838134"/>
            <a:ext cx="4197094" cy="16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993259"/>
            <a:ext cx="10629900" cy="3953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“name”	</a:t>
            </a:r>
            <a:r>
              <a:rPr lang="en-US" dirty="0"/>
              <a:t>     : </a:t>
            </a:r>
            <a:r>
              <a:rPr lang="en-US" dirty="0">
                <a:solidFill>
                  <a:schemeClr val="accent3"/>
                </a:solidFill>
              </a:rPr>
              <a:t>“Park Dong Ha”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“age”     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25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“gender”  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ko-KR" altLang="en-US" dirty="0">
                <a:solidFill>
                  <a:schemeClr val="accent3"/>
                </a:solidFill>
              </a:rPr>
              <a:t>남</a:t>
            </a:r>
            <a:r>
              <a:rPr lang="en-US" dirty="0">
                <a:solidFill>
                  <a:schemeClr val="accent3"/>
                </a:solidFill>
              </a:rPr>
              <a:t>”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“keywords”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[ “</a:t>
            </a:r>
            <a:r>
              <a:rPr lang="ko-KR" altLang="en-US" dirty="0">
                <a:solidFill>
                  <a:schemeClr val="accent3"/>
                </a:solidFill>
              </a:rPr>
              <a:t>긴 머리</a:t>
            </a:r>
            <a:r>
              <a:rPr lang="en-US" dirty="0">
                <a:solidFill>
                  <a:schemeClr val="accent3"/>
                </a:solidFill>
              </a:rPr>
              <a:t>”, “</a:t>
            </a:r>
            <a:r>
              <a:rPr lang="ko-KR" altLang="en-US" dirty="0">
                <a:solidFill>
                  <a:schemeClr val="accent3"/>
                </a:solidFill>
              </a:rPr>
              <a:t>안경</a:t>
            </a:r>
            <a:r>
              <a:rPr lang="en-US" dirty="0">
                <a:solidFill>
                  <a:schemeClr val="accent3"/>
                </a:solidFill>
              </a:rPr>
              <a:t>”, “C++” ]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“job”     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{}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en-US" altLang="ko-KR" dirty="0"/>
              <a:t>== </a:t>
            </a:r>
            <a:r>
              <a:rPr lang="ko-KR" altLang="en-US" dirty="0"/>
              <a:t>속성 집합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10389" y="1725797"/>
            <a:ext cx="1361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</a:rPr>
              <a:t>속성 이름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8110" y="1718942"/>
            <a:ext cx="1361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3"/>
                </a:solidFill>
              </a:rPr>
              <a:t>속성 값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89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object </a:t>
            </a:r>
            <a:r>
              <a:rPr lang="ko-KR" altLang="en-US" sz="2400" dirty="0"/>
              <a:t>타입 내의 </a:t>
            </a:r>
            <a:r>
              <a:rPr lang="en-US" altLang="ko-KR" sz="2400" dirty="0"/>
              <a:t>‘</a:t>
            </a:r>
            <a:r>
              <a:rPr lang="ko-KR" altLang="en-US" sz="2400" dirty="0"/>
              <a:t>속성</a:t>
            </a:r>
            <a:r>
              <a:rPr lang="en-US" altLang="ko-KR" sz="2400" dirty="0"/>
              <a:t>’</a:t>
            </a:r>
            <a:r>
              <a:rPr lang="ko-KR" altLang="en-US" sz="2400" dirty="0"/>
              <a:t>을 표현한 타입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object </a:t>
            </a:r>
            <a:r>
              <a:rPr lang="ko-KR" altLang="en-US" sz="2400" dirty="0"/>
              <a:t>바깥에서의 사용을 노출을 최소화</a:t>
            </a:r>
            <a:r>
              <a:rPr lang="en-US" altLang="ko-KR" sz="24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`object::property`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14400" y="2387966"/>
            <a:ext cx="8308130" cy="2207778"/>
            <a:chOff x="914400" y="2387966"/>
            <a:chExt cx="8308130" cy="22077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2387966"/>
              <a:ext cx="5185712" cy="220777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229350" y="2485855"/>
              <a:ext cx="2993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/>
                  </a:solidFill>
                </a:rPr>
                <a:t>내부 클래스로 설계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3261" y="4622654"/>
            <a:ext cx="10721040" cy="1718940"/>
            <a:chOff x="823261" y="4622654"/>
            <a:chExt cx="10721040" cy="17189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9743" y="4622654"/>
              <a:ext cx="7884558" cy="171894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23261" y="5830485"/>
              <a:ext cx="2683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std::pair&lt;&gt; </a:t>
              </a:r>
              <a:r>
                <a:rPr lang="ko-KR" altLang="en-US" sz="2400" dirty="0">
                  <a:solidFill>
                    <a:schemeClr val="accent6"/>
                  </a:solidFill>
                </a:rPr>
                <a:t>응용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6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899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속성 자체에 대한 관리를 </a:t>
            </a:r>
            <a:r>
              <a:rPr lang="en-US" sz="2400" dirty="0"/>
              <a:t>`property`</a:t>
            </a:r>
            <a:r>
              <a:rPr lang="ko-KR" altLang="en-US" sz="2400" dirty="0"/>
              <a:t>에게 위임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필요한 것은 </a:t>
            </a:r>
            <a:r>
              <a:rPr lang="en-US" altLang="ko-KR" sz="2400" dirty="0"/>
              <a:t>Container</a:t>
            </a:r>
            <a:r>
              <a:rPr lang="ko-KR" altLang="en-US" sz="2400" dirty="0"/>
              <a:t>뿐</a:t>
            </a:r>
            <a:r>
              <a:rPr lang="en-US" altLang="ko-KR" sz="2400" dirty="0"/>
              <a:t>!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`json::object`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66" y="2403045"/>
            <a:ext cx="7794767" cy="40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288991"/>
            <a:ext cx="10629900" cy="102886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set( name , value );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ko-KR" altLang="en-US" sz="2400" dirty="0"/>
              <a:t>특정 </a:t>
            </a:r>
            <a:r>
              <a:rPr lang="en-US" altLang="ko-KR" sz="2400" dirty="0"/>
              <a:t>property</a:t>
            </a:r>
            <a:r>
              <a:rPr lang="ko-KR" altLang="en-US" sz="2400" dirty="0"/>
              <a:t>의 값을 지정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606795"/>
            <a:ext cx="10629900" cy="1432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/>
                </a:solidFill>
              </a:rPr>
              <a:t>value = get( name 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  <a:r>
              <a:rPr lang="ko-KR" altLang="en-US" sz="2400" dirty="0"/>
              <a:t>특정 </a:t>
            </a:r>
            <a:r>
              <a:rPr lang="en-US" altLang="ko-KR" sz="2400" dirty="0"/>
              <a:t>property</a:t>
            </a:r>
            <a:r>
              <a:rPr lang="ko-KR" altLang="en-US" sz="2400" dirty="0"/>
              <a:t>의 값을 획득</a:t>
            </a:r>
            <a:r>
              <a:rPr lang="en-US" altLang="ko-KR" sz="2400" dirty="0"/>
              <a:t>…?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03" y="2317852"/>
            <a:ext cx="7440293" cy="10927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4400" y="4890874"/>
            <a:ext cx="7956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	</a:t>
            </a:r>
            <a:r>
              <a:rPr lang="ko-KR" altLang="en-US" sz="2800" dirty="0">
                <a:solidFill>
                  <a:srgbClr val="FF0000"/>
                </a:solidFill>
              </a:rPr>
              <a:t>잠깐</a:t>
            </a:r>
            <a:r>
              <a:rPr lang="en-US" altLang="ko-KR" sz="2800" dirty="0">
                <a:solidFill>
                  <a:srgbClr val="FF0000"/>
                </a:solidFill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실제</a:t>
            </a:r>
            <a:r>
              <a:rPr lang="en-US" altLang="ko-KR" sz="2800" dirty="0">
                <a:solidFill>
                  <a:srgbClr val="FF0000"/>
                </a:solidFill>
              </a:rPr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타입이 무엇인지 어떻게 알고</a:t>
            </a:r>
            <a:r>
              <a:rPr lang="en-US" altLang="ko-KR" sz="2800" dirty="0">
                <a:solidFill>
                  <a:srgbClr val="FF0000"/>
                </a:solidFill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8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4915536"/>
            <a:ext cx="10629900" cy="609398"/>
          </a:xfrm>
        </p:spPr>
        <p:txBody>
          <a:bodyPr/>
          <a:lstStyle/>
          <a:p>
            <a:pPr algn="ctr"/>
            <a:r>
              <a:rPr lang="ko-KR" altLang="en-US" dirty="0"/>
              <a:t>가장 불만이었던 점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14" y="1664918"/>
            <a:ext cx="3102572" cy="31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4138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`property`</a:t>
            </a:r>
            <a:r>
              <a:rPr lang="ko-KR" altLang="en-US" sz="2400" dirty="0"/>
              <a:t>에게 위임 했는데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69" y="1911061"/>
            <a:ext cx="7466504" cy="24225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046" y="4333595"/>
            <a:ext cx="6287254" cy="114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/>
              <a:t>실제 타입에 대한 정보를 얻어올 방법이 없다</a:t>
            </a:r>
            <a:r>
              <a:rPr lang="en-US" altLang="ko-KR" sz="2400" dirty="0"/>
              <a:t>!</a:t>
            </a:r>
            <a:br>
              <a:rPr lang="en-US" altLang="ko-KR" sz="2400" dirty="0"/>
            </a:br>
            <a:r>
              <a:rPr lang="ko-KR" altLang="en-US" sz="2400" dirty="0"/>
              <a:t>타입을 모르니 값을 반환하는 것도 불가능</a:t>
            </a:r>
            <a:r>
              <a:rPr lang="en-US" altLang="ko-KR" sz="2400" dirty="0"/>
              <a:t>!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664017" y="5861370"/>
            <a:ext cx="588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accent6"/>
                </a:solidFill>
              </a:rPr>
              <a:t>해결책 </a:t>
            </a:r>
            <a:r>
              <a:rPr lang="en-US" altLang="ko-KR" sz="2800" dirty="0">
                <a:solidFill>
                  <a:schemeClr val="accent6"/>
                </a:solidFill>
              </a:rPr>
              <a:t>: </a:t>
            </a:r>
            <a:r>
              <a:rPr lang="ko-KR" altLang="en-US" sz="2800" dirty="0">
                <a:solidFill>
                  <a:schemeClr val="accent6"/>
                </a:solidFill>
              </a:rPr>
              <a:t>공변성</a:t>
            </a:r>
            <a:r>
              <a:rPr lang="en-US" altLang="ko-KR" sz="2400" dirty="0">
                <a:solidFill>
                  <a:schemeClr val="accent6"/>
                </a:solidFill>
              </a:rPr>
              <a:t>(co-variance)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23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`json::object`</a:t>
            </a:r>
          </a:p>
        </p:txBody>
      </p:sp>
    </p:spTree>
    <p:extLst>
      <p:ext uri="{BB962C8B-B14F-4D97-AF65-F5344CB8AC3E}">
        <p14:creationId xmlns:p14="http://schemas.microsoft.com/office/powerpoint/2010/main" val="267045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`namespace json`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167" t="13800" r="3411" b="4119"/>
          <a:stretch/>
        </p:blipFill>
        <p:spPr>
          <a:xfrm>
            <a:off x="471859" y="1484173"/>
            <a:ext cx="11514981" cy="47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3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Adapter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프로그래머가 </a:t>
            </a:r>
            <a:br>
              <a:rPr lang="en-US" altLang="ko-KR" sz="2400" dirty="0"/>
            </a:br>
            <a:r>
              <a:rPr lang="ko-KR" altLang="en-US" sz="2400" dirty="0"/>
              <a:t>원하는 형태로 </a:t>
            </a:r>
            <a:br>
              <a:rPr lang="en-US" altLang="ko-KR" sz="2400" dirty="0"/>
            </a:br>
            <a:r>
              <a:rPr lang="en-US" altLang="ko-KR" sz="2400" dirty="0"/>
              <a:t>Type interface </a:t>
            </a:r>
            <a:r>
              <a:rPr lang="ko-KR" altLang="en-US" sz="2400" dirty="0"/>
              <a:t>변경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25964" y="4012835"/>
            <a:ext cx="816123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값으로 뭉뚱그려진 제각기 다른 </a:t>
            </a:r>
            <a:r>
              <a:rPr lang="en-US" altLang="ko-KR" sz="2000" dirty="0"/>
              <a:t>‘</a:t>
            </a:r>
            <a:r>
              <a:rPr lang="ko-KR" altLang="en-US" sz="2000" dirty="0"/>
              <a:t>타입</a:t>
            </a:r>
            <a:r>
              <a:rPr lang="en-US" altLang="ko-KR" sz="2000" dirty="0"/>
              <a:t>’</a:t>
            </a:r>
            <a:r>
              <a:rPr lang="ko-KR" altLang="en-US" sz="2000" dirty="0"/>
              <a:t>들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Why?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타입이 다르면 일관적인 코드를 만들 수 없다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	(</a:t>
            </a:r>
            <a:r>
              <a:rPr lang="ko-KR" altLang="en-US" sz="2000" dirty="0"/>
              <a:t>프로그래머 부담</a:t>
            </a:r>
            <a:r>
              <a:rPr lang="en-US" altLang="ko-KR" sz="2000" dirty="0"/>
              <a:t>)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How?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약간의 </a:t>
            </a:r>
            <a:r>
              <a:rPr lang="en-US" altLang="ko-KR" sz="2000" dirty="0"/>
              <a:t>Overhead</a:t>
            </a:r>
            <a:r>
              <a:rPr lang="ko-KR" altLang="en-US" sz="2000" dirty="0"/>
              <a:t>를 주고</a:t>
            </a:r>
            <a:r>
              <a:rPr lang="en-US" altLang="ko-KR" sz="2000" dirty="0"/>
              <a:t>, Interface Type</a:t>
            </a:r>
            <a:r>
              <a:rPr lang="ko-KR" altLang="en-US" sz="2000" dirty="0"/>
              <a:t>을 만들어 사용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63" y="621063"/>
            <a:ext cx="5683823" cy="3391772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497361" y="1244516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9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Bridge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동작을 다른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Type, Object</a:t>
            </a:r>
            <a:r>
              <a:rPr lang="ko-KR" altLang="en-US" sz="2400" dirty="0"/>
              <a:t>에게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위임한다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58855" y="4349130"/>
            <a:ext cx="795330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노출 타입</a:t>
            </a:r>
            <a:r>
              <a:rPr lang="en-US" altLang="ko-KR" sz="2000" dirty="0"/>
              <a:t>(`object`)</a:t>
            </a:r>
            <a:r>
              <a:rPr lang="ko-KR" altLang="en-US" sz="2000" dirty="0"/>
              <a:t>에 변경을 최소화 하고 싶다</a:t>
            </a:r>
            <a:endParaRPr lang="en-US" altLang="ko-KR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Why?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타입이 바뀌면 다른 코드도 바꿔야 할 수 있다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How?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다른 타입에게 위임 </a:t>
            </a:r>
            <a:r>
              <a:rPr lang="en-US" altLang="ko-KR" sz="2000" dirty="0"/>
              <a:t>(</a:t>
            </a:r>
            <a:r>
              <a:rPr lang="en-US" altLang="ko-KR" dirty="0"/>
              <a:t>`property`)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09" y="1743001"/>
            <a:ext cx="6622953" cy="2203356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3956206" y="2676237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7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545635"/>
            <a:ext cx="10629900" cy="8247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dirty="0"/>
              <a:t>타입 </a:t>
            </a:r>
            <a:r>
              <a:rPr lang="ko-KR" altLang="en-US" b="1" dirty="0">
                <a:solidFill>
                  <a:schemeClr val="accent1"/>
                </a:solidFill>
              </a:rPr>
              <a:t>명세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chemeClr val="accent3"/>
                </a:solidFill>
              </a:rPr>
              <a:t>구현</a:t>
            </a:r>
            <a:r>
              <a:rPr lang="ko-KR" altLang="en-US" dirty="0"/>
              <a:t>의 분리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: Adapter/Bridge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1527" y="4371070"/>
            <a:ext cx="35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</a:rPr>
              <a:t>나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ko-KR" altLang="en-US" sz="2400" dirty="0">
                <a:solidFill>
                  <a:schemeClr val="accent1"/>
                </a:solidFill>
              </a:rPr>
              <a:t>이렇게 쓰고 싶어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1652" y="4371070"/>
            <a:ext cx="35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3"/>
                </a:solidFill>
              </a:rPr>
              <a:t>내부 동작은 이렇게</a:t>
            </a:r>
            <a:r>
              <a:rPr lang="en-US" altLang="ko-KR" sz="2400" dirty="0">
                <a:solidFill>
                  <a:schemeClr val="accent3"/>
                </a:solidFill>
              </a:rPr>
              <a:t>…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111350" y="3202929"/>
            <a:ext cx="5432950" cy="8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accent3"/>
                </a:solidFill>
              </a:rPr>
              <a:t>Implementation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78400" y="3202929"/>
            <a:ext cx="5432950" cy="8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accent1"/>
                </a:solidFill>
              </a:rPr>
              <a:t>Interface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091615" y="2480063"/>
            <a:ext cx="0" cy="299741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16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#include &lt;Prototype&gt;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원형</a:t>
            </a:r>
            <a:r>
              <a:rPr lang="en-US" altLang="ko-KR" dirty="0">
                <a:solidFill>
                  <a:schemeClr val="bg1"/>
                </a:solidFill>
              </a:rPr>
              <a:t>(prototype)? </a:t>
            </a:r>
            <a:r>
              <a:rPr lang="ko-KR" altLang="en-US" dirty="0">
                <a:solidFill>
                  <a:schemeClr val="bg1"/>
                </a:solidFill>
              </a:rPr>
              <a:t>그게 왜 필요하죠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8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비효율적인</a:t>
            </a:r>
            <a:br>
              <a:rPr lang="en-US" altLang="ko-KR" dirty="0"/>
            </a:br>
            <a:r>
              <a:rPr lang="ko-KR" altLang="en-US" dirty="0"/>
              <a:t>메모리 배치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코드의 문제점</a:t>
            </a:r>
            <a:endParaRPr lang="en-US" altLang="ko-KR" sz="2400" dirty="0"/>
          </a:p>
          <a:p>
            <a:r>
              <a:rPr lang="en-US" sz="2000" dirty="0"/>
              <a:t> - </a:t>
            </a:r>
            <a:r>
              <a:rPr lang="ko-KR" altLang="en-US" sz="2000" dirty="0"/>
              <a:t>메모리 지역성</a:t>
            </a:r>
            <a:endParaRPr lang="en-US" sz="2000" dirty="0"/>
          </a:p>
          <a:p>
            <a:r>
              <a:rPr lang="en-US" sz="2000" dirty="0"/>
              <a:t> - </a:t>
            </a:r>
            <a:r>
              <a:rPr lang="ko-KR" altLang="en-US" sz="2000" dirty="0"/>
              <a:t>캐시 적중률 저하</a:t>
            </a:r>
            <a:endParaRPr lang="en-US" altLang="ko-KR" sz="2000" dirty="0"/>
          </a:p>
          <a:p>
            <a:r>
              <a:rPr lang="en-US" sz="2000" dirty="0"/>
              <a:t> - </a:t>
            </a:r>
            <a:r>
              <a:rPr lang="ko-KR" altLang="en-US" sz="2000" dirty="0"/>
              <a:t>공간 낭비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빈번한 </a:t>
            </a:r>
            <a:r>
              <a:rPr lang="en-US" altLang="ko-KR" sz="2000" dirty="0"/>
              <a:t>Boxing</a:t>
            </a:r>
          </a:p>
          <a:p>
            <a:r>
              <a:rPr lang="en-US" sz="2000" dirty="0"/>
              <a:t> - </a:t>
            </a:r>
            <a:r>
              <a:rPr lang="ko-KR" altLang="en-US" sz="2000" dirty="0"/>
              <a:t>메모리 파편화</a:t>
            </a:r>
            <a:endParaRPr lang="en-US" altLang="ko-KR" sz="2000" dirty="0"/>
          </a:p>
          <a:p>
            <a:r>
              <a:rPr lang="en-US" sz="2000" b="1" dirty="0"/>
              <a:t> - </a:t>
            </a:r>
            <a:r>
              <a:rPr lang="ko-KR" altLang="en-US" sz="2000" b="1" dirty="0"/>
              <a:t>쓰기 귀찮음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03" y="1209827"/>
            <a:ext cx="8350905" cy="44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4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423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행위</a:t>
            </a:r>
            <a:r>
              <a:rPr lang="en-US" altLang="ko-KR" dirty="0"/>
              <a:t>(function call)</a:t>
            </a:r>
            <a:r>
              <a:rPr lang="ko-KR" altLang="en-US" dirty="0"/>
              <a:t>의 반복 </a:t>
            </a:r>
            <a:r>
              <a:rPr lang="en-US" altLang="ko-KR" dirty="0"/>
              <a:t>+ </a:t>
            </a:r>
            <a:r>
              <a:rPr lang="ko-KR" altLang="en-US" dirty="0"/>
              <a:t>데이터</a:t>
            </a:r>
            <a:r>
              <a:rPr lang="en-US" altLang="ko-KR" dirty="0"/>
              <a:t>(data)</a:t>
            </a:r>
            <a:r>
              <a:rPr lang="ko-KR" altLang="en-US" dirty="0"/>
              <a:t>의 중복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효율도 좋지 않고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쓰</a:t>
            </a:r>
            <a:r>
              <a:rPr lang="en-US" altLang="ko-KR" dirty="0"/>
              <a:t>.</a:t>
            </a:r>
            <a:r>
              <a:rPr lang="ko-KR" altLang="en-US" dirty="0"/>
              <a:t>기</a:t>
            </a:r>
            <a:r>
              <a:rPr lang="en-US" altLang="ko-KR" dirty="0"/>
              <a:t>.</a:t>
            </a:r>
            <a:r>
              <a:rPr lang="ko-KR" altLang="en-US" dirty="0"/>
              <a:t>귀</a:t>
            </a:r>
            <a:r>
              <a:rPr lang="en-US" altLang="ko-KR" dirty="0"/>
              <a:t>.</a:t>
            </a:r>
            <a:r>
              <a:rPr lang="ko-KR" altLang="en-US" dirty="0"/>
              <a:t>찮</a:t>
            </a:r>
            <a:r>
              <a:rPr lang="en-US" altLang="ko-KR" dirty="0"/>
              <a:t>.</a:t>
            </a:r>
            <a:r>
              <a:rPr lang="ko-KR" altLang="en-US" dirty="0"/>
              <a:t>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90805"/>
            <a:ext cx="7974378" cy="31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75501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무엇</a:t>
            </a:r>
            <a:r>
              <a:rPr lang="ko-KR" altLang="en-US" dirty="0"/>
              <a:t>이 문제인가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빈번한 </a:t>
            </a:r>
            <a:r>
              <a:rPr lang="en-US" altLang="ko-KR" dirty="0"/>
              <a:t>Boxing </a:t>
            </a:r>
            <a:r>
              <a:rPr lang="ko-KR" altLang="en-US" dirty="0"/>
              <a:t>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생성과정이 깔끔하지 않다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: </a:t>
            </a:r>
            <a:r>
              <a:rPr lang="ko-KR" altLang="en-US" dirty="0"/>
              <a:t>반복</a:t>
            </a:r>
            <a:r>
              <a:rPr lang="en-US" altLang="ko-KR" dirty="0"/>
              <a:t>/</a:t>
            </a:r>
            <a:r>
              <a:rPr lang="ko-KR" altLang="en-US" dirty="0"/>
              <a:t>중복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379204"/>
            <a:ext cx="10629900" cy="2960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6"/>
                </a:solidFill>
              </a:rPr>
              <a:t>왜 </a:t>
            </a:r>
            <a:r>
              <a:rPr lang="ko-KR" altLang="en-US" dirty="0"/>
              <a:t>문제가 되는가</a:t>
            </a:r>
            <a:r>
              <a:rPr lang="en-US" altLang="ko-KR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- </a:t>
            </a:r>
            <a:r>
              <a:rPr lang="ko-KR" altLang="en-US" dirty="0"/>
              <a:t>메모리 파편화</a:t>
            </a:r>
            <a:r>
              <a:rPr lang="en-US" altLang="ko-KR" dirty="0"/>
              <a:t>(Fragmentation)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- </a:t>
            </a:r>
            <a:r>
              <a:rPr lang="ko-KR" altLang="en-US" dirty="0"/>
              <a:t>코드 길이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ko-KR" altLang="en-US" dirty="0"/>
              <a:t>파편화</a:t>
            </a:r>
            <a:r>
              <a:rPr lang="en-US" altLang="ko-KR" dirty="0"/>
              <a:t> </a:t>
            </a:r>
            <a:r>
              <a:rPr lang="ko-KR" altLang="en-US" dirty="0"/>
              <a:t>누적 </a:t>
            </a:r>
            <a:r>
              <a:rPr lang="en-US" altLang="ko-KR" dirty="0"/>
              <a:t>-&gt; </a:t>
            </a:r>
            <a:r>
              <a:rPr lang="ko-KR" altLang="en-US" dirty="0"/>
              <a:t>메모리 할당시간 증가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336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8650" y="2916929"/>
            <a:ext cx="608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</a:rPr>
              <a:t>Diagram != Code;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8650" y="2089011"/>
            <a:ext cx="6081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Book != Code;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393" y="3885873"/>
            <a:ext cx="10629900" cy="986752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6"/>
                </a:solidFill>
              </a:rPr>
              <a:t>Theory != Code;</a:t>
            </a:r>
          </a:p>
        </p:txBody>
      </p:sp>
    </p:spTree>
    <p:extLst>
      <p:ext uri="{BB962C8B-B14F-4D97-AF65-F5344CB8AC3E}">
        <p14:creationId xmlns:p14="http://schemas.microsoft.com/office/powerpoint/2010/main" val="35406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지나친 반복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2050" name="Picture 2" descr="파일:attachment/다중 환영분신술/Naruto_Dajoonghwanwongboonsh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83" y="1401759"/>
            <a:ext cx="10207980" cy="499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28317" y="3463698"/>
            <a:ext cx="3715983" cy="1285920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ko-KR" altLang="en-US" sz="3200" dirty="0"/>
              <a:t>결국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pPr marL="0" indent="0" algn="r">
              <a:buNone/>
            </a:pPr>
            <a:r>
              <a:rPr lang="ko-KR" altLang="en-US" sz="3200" b="1" dirty="0"/>
              <a:t>같은</a:t>
            </a:r>
            <a:r>
              <a:rPr lang="ko-KR" altLang="en-US" sz="3200" dirty="0"/>
              <a:t> </a:t>
            </a:r>
            <a:r>
              <a:rPr lang="en-US" altLang="ko-KR" sz="3200" dirty="0"/>
              <a:t>object</a:t>
            </a:r>
            <a:r>
              <a:rPr lang="ko-KR" altLang="en-US" sz="3200" dirty="0"/>
              <a:t>라면</a:t>
            </a:r>
            <a:r>
              <a:rPr lang="en-US" altLang="ko-KR" sz="3200" dirty="0"/>
              <a:t>…?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ko-KR" altLang="en-US" dirty="0"/>
              <a:t>에서</a:t>
            </a:r>
            <a:r>
              <a:rPr lang="en-US" dirty="0"/>
              <a:t> How</a:t>
            </a:r>
            <a:r>
              <a:rPr lang="ko-KR" altLang="en-US" dirty="0"/>
              <a:t>로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1026" name="Picture 2" descr="https://yaktokki.s3.amazonaws.com/images/40cf967cb4ea728c3a92e206da955aeb6ed03e49dd26ad0b41eb6cf055fb2e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19136"/>
            <a:ext cx="6670515" cy="508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7828316" y="4852840"/>
            <a:ext cx="3715983" cy="128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3200" dirty="0"/>
              <a:t> </a:t>
            </a:r>
            <a:endParaRPr lang="en-US" altLang="ko-KR" sz="32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해답 </a:t>
            </a:r>
            <a:r>
              <a:rPr lang="en-US" altLang="ko-KR" sz="3200" dirty="0">
                <a:solidFill>
                  <a:schemeClr val="accent6"/>
                </a:solidFill>
              </a:rPr>
              <a:t>: </a:t>
            </a:r>
            <a:r>
              <a:rPr lang="ko-KR" altLang="en-US" sz="3200" dirty="0">
                <a:solidFill>
                  <a:schemeClr val="accent6"/>
                </a:solidFill>
              </a:rPr>
              <a:t>레퍼런스</a:t>
            </a:r>
            <a:endParaRPr lang="en-US" sz="3200" dirty="0">
              <a:solidFill>
                <a:schemeClr val="accent6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1794" y="3290790"/>
            <a:ext cx="7515726" cy="569495"/>
            <a:chOff x="705853" y="2711116"/>
            <a:chExt cx="7515726" cy="569495"/>
          </a:xfrm>
        </p:grpSpPr>
        <p:sp>
          <p:nvSpPr>
            <p:cNvPr id="6" name="Rectangle 5"/>
            <p:cNvSpPr/>
            <p:nvPr/>
          </p:nvSpPr>
          <p:spPr>
            <a:xfrm rot="20126525">
              <a:off x="705853" y="2711116"/>
              <a:ext cx="7363326" cy="4170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473475" flipH="1">
              <a:off x="858253" y="2863516"/>
              <a:ext cx="7363326" cy="4170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30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144321"/>
            <a:ext cx="4045727" cy="107021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b="1" dirty="0"/>
              <a:t>공유</a:t>
            </a:r>
            <a:r>
              <a:rPr lang="ko-KR" altLang="en-US" dirty="0"/>
              <a:t> 데이터</a:t>
            </a:r>
            <a:br>
              <a:rPr lang="en-US" altLang="ko-KR" dirty="0"/>
            </a:br>
            <a:r>
              <a:rPr lang="en-US" altLang="ko-KR" sz="2400" b="1" dirty="0">
                <a:solidFill>
                  <a:schemeClr val="accent3"/>
                </a:solidFill>
              </a:rPr>
              <a:t>prototype</a:t>
            </a:r>
            <a:r>
              <a:rPr lang="en-US" altLang="ko-KR" sz="2400" dirty="0">
                <a:solidFill>
                  <a:schemeClr val="accent3"/>
                </a:solidFill>
              </a:rPr>
              <a:t> instance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Shared &amp;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7209944" y="5144321"/>
            <a:ext cx="4334355" cy="107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개별 데이터</a:t>
            </a:r>
            <a:br>
              <a:rPr lang="en-US" altLang="ko-KR" dirty="0"/>
            </a:br>
            <a:r>
              <a:rPr lang="en-US" altLang="ko-KR" sz="2400" dirty="0">
                <a:solidFill>
                  <a:schemeClr val="accent3"/>
                </a:solidFill>
              </a:rPr>
              <a:t>normal instance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 flipH="1">
            <a:off x="4960127" y="3289209"/>
            <a:ext cx="2249818" cy="388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7194" y="3856830"/>
            <a:ext cx="1315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참조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59" y="2532856"/>
            <a:ext cx="1785640" cy="1785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43" y="2532855"/>
            <a:ext cx="1785640" cy="17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Prototype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잘 만든 </a:t>
            </a:r>
            <a:r>
              <a:rPr lang="en-US" altLang="ko-KR" dirty="0"/>
              <a:t>Instance</a:t>
            </a:r>
            <a:r>
              <a:rPr lang="ko-KR" altLang="en-US" dirty="0"/>
              <a:t>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6"/>
                </a:solidFill>
              </a:rPr>
              <a:t>공유</a:t>
            </a:r>
            <a:r>
              <a:rPr lang="ko-KR" altLang="en-US" dirty="0"/>
              <a:t>하여 부담을 줄인다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 만든 </a:t>
            </a:r>
            <a:r>
              <a:rPr lang="en-US" altLang="ko-KR" dirty="0"/>
              <a:t>Instance</a:t>
            </a:r>
            <a:r>
              <a:rPr lang="ko-KR" altLang="en-US" dirty="0"/>
              <a:t>를 </a:t>
            </a:r>
            <a:r>
              <a:rPr lang="ko-KR" altLang="en-US" sz="2400" b="1" dirty="0">
                <a:solidFill>
                  <a:schemeClr val="accent1"/>
                </a:solidFill>
              </a:rPr>
              <a:t>복제</a:t>
            </a:r>
            <a:r>
              <a:rPr lang="ko-KR" altLang="en-US" dirty="0"/>
              <a:t>하여 재생성한다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79581" y="4349130"/>
            <a:ext cx="795330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en-US" altLang="ko-KR" sz="2000" dirty="0"/>
              <a:t>Type</a:t>
            </a:r>
            <a:r>
              <a:rPr lang="ko-KR" altLang="en-US" sz="2000" dirty="0"/>
              <a:t>의 구조적인 문제 </a:t>
            </a:r>
            <a:r>
              <a:rPr lang="en-US" altLang="ko-KR" sz="2000" dirty="0"/>
              <a:t>(</a:t>
            </a:r>
            <a:r>
              <a:rPr lang="ko-KR" altLang="en-US" sz="2400" b="1" dirty="0">
                <a:solidFill>
                  <a:schemeClr val="accent1"/>
                </a:solidFill>
              </a:rPr>
              <a:t>생성</a:t>
            </a:r>
            <a:r>
              <a:rPr lang="ko-KR" altLang="en-US" sz="2000" dirty="0"/>
              <a:t>과 </a:t>
            </a:r>
            <a:r>
              <a:rPr lang="ko-KR" altLang="en-US" sz="2400" b="1" dirty="0">
                <a:solidFill>
                  <a:schemeClr val="accent6"/>
                </a:solidFill>
              </a:rPr>
              <a:t>관리</a:t>
            </a:r>
            <a:r>
              <a:rPr lang="ko-KR" altLang="en-US" sz="2000" dirty="0"/>
              <a:t>의 어려움</a:t>
            </a:r>
            <a:r>
              <a:rPr lang="en-US" altLang="ko-KR" sz="2000" dirty="0"/>
              <a:t>)</a:t>
            </a:r>
          </a:p>
          <a:p>
            <a:r>
              <a:rPr lang="en-US" sz="2400" dirty="0">
                <a:solidFill>
                  <a:schemeClr val="accent3"/>
                </a:solidFill>
              </a:rPr>
              <a:t>Why?</a:t>
            </a:r>
          </a:p>
          <a:p>
            <a:r>
              <a:rPr lang="en-US" sz="2000" dirty="0"/>
              <a:t>	Type Code</a:t>
            </a:r>
            <a:r>
              <a:rPr lang="ko-KR" altLang="en-US" sz="2000" dirty="0"/>
              <a:t>를 바꾸는 것은 파급력이 커서 부담된다</a:t>
            </a:r>
            <a:r>
              <a:rPr lang="en-US" altLang="ko-KR" sz="2000" dirty="0"/>
              <a:t>.</a:t>
            </a:r>
            <a:endParaRPr lang="en-US" sz="2000" dirty="0"/>
          </a:p>
          <a:p>
            <a:r>
              <a:rPr lang="en-US" sz="2400" dirty="0">
                <a:solidFill>
                  <a:schemeClr val="accent3"/>
                </a:solidFill>
              </a:rPr>
              <a:t>How?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간단한 </a:t>
            </a:r>
            <a:r>
              <a:rPr lang="en-US" altLang="ko-KR" sz="2000" dirty="0"/>
              <a:t>Reference</a:t>
            </a:r>
            <a:r>
              <a:rPr lang="ko-KR" altLang="en-US" sz="2000" dirty="0"/>
              <a:t>를 사용한 </a:t>
            </a:r>
            <a:r>
              <a:rPr lang="en-US" altLang="ko-KR" sz="2000" dirty="0"/>
              <a:t>Sharing</a:t>
            </a:r>
            <a:r>
              <a:rPr lang="ko-KR" altLang="en-US" sz="2000" dirty="0"/>
              <a:t>처리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84" y="1541567"/>
            <a:ext cx="8028579" cy="2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 &lt;Composite&gt;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다형성 </a:t>
            </a:r>
            <a:r>
              <a:rPr lang="en-US" altLang="ko-KR" dirty="0"/>
              <a:t>+ </a:t>
            </a:r>
            <a:r>
              <a:rPr lang="ko-KR" altLang="en-US" dirty="0"/>
              <a:t>조직성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2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216927"/>
            <a:ext cx="10629900" cy="5657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유닛</a:t>
            </a:r>
            <a:r>
              <a:rPr lang="ko-KR" altLang="en-US" sz="3200" dirty="0"/>
              <a:t> </a:t>
            </a:r>
            <a:r>
              <a:rPr lang="ko-KR" altLang="en-US" dirty="0"/>
              <a:t>공격</a:t>
            </a:r>
            <a:r>
              <a:rPr lang="ko-KR" altLang="en-US" sz="3200" dirty="0"/>
              <a:t> </a:t>
            </a:r>
            <a:r>
              <a:rPr lang="en-US" altLang="ko-KR" sz="3200" dirty="0"/>
              <a:t>== </a:t>
            </a:r>
            <a:r>
              <a:rPr lang="ko-KR" altLang="en-US" sz="3200" dirty="0">
                <a:solidFill>
                  <a:schemeClr val="accent3"/>
                </a:solidFill>
              </a:rPr>
              <a:t>부대</a:t>
            </a:r>
            <a:r>
              <a:rPr lang="ko-KR" altLang="en-US" sz="3200" dirty="0"/>
              <a:t> </a:t>
            </a:r>
            <a:r>
              <a:rPr lang="ko-KR" altLang="en-US" dirty="0"/>
              <a:t>공격</a:t>
            </a:r>
            <a:endParaRPr lang="en-US" altLang="ko-KR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RTS</a:t>
            </a:r>
            <a:r>
              <a:rPr lang="ko-KR" altLang="en-US" dirty="0"/>
              <a:t>를 하다 보면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Rectangle 5"/>
          <p:cNvSpPr/>
          <p:nvPr/>
        </p:nvSpPr>
        <p:spPr>
          <a:xfrm>
            <a:off x="2828419" y="4046900"/>
            <a:ext cx="68018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/>
              <a:t>부대 공격의 </a:t>
            </a:r>
            <a:r>
              <a:rPr lang="ko-KR" altLang="en-US" sz="3200" dirty="0">
                <a:solidFill>
                  <a:schemeClr val="accent4"/>
                </a:solidFill>
              </a:rPr>
              <a:t>좋은</a:t>
            </a:r>
            <a:r>
              <a:rPr lang="en-US" altLang="ko-KR" sz="3200" dirty="0">
                <a:solidFill>
                  <a:schemeClr val="accent4"/>
                </a:solidFill>
              </a:rPr>
              <a:t>(?)</a:t>
            </a:r>
            <a:r>
              <a:rPr lang="ko-KR" altLang="en-US" sz="3200" dirty="0">
                <a:solidFill>
                  <a:schemeClr val="accent4"/>
                </a:solidFill>
              </a:rPr>
              <a:t> </a:t>
            </a:r>
            <a:r>
              <a:rPr lang="ko-KR" altLang="en-US" sz="3200" dirty="0"/>
              <a:t>예시</a:t>
            </a:r>
            <a:endParaRPr lang="en-US" sz="3200" dirty="0"/>
          </a:p>
          <a:p>
            <a:r>
              <a:rPr lang="en-US" sz="2400" dirty="0">
                <a:hlinkClick r:id="rId3"/>
              </a:rPr>
              <a:t>https://www.youtube.com/watch?v=e62JsNaiZ_8</a:t>
            </a:r>
            <a:endParaRPr lang="en-US" sz="2400" dirty="0"/>
          </a:p>
          <a:p>
            <a:pPr algn="ctr"/>
            <a:r>
              <a:rPr lang="en-US" sz="2400" dirty="0"/>
              <a:t>(3:45)</a:t>
            </a:r>
          </a:p>
        </p:txBody>
      </p:sp>
    </p:spTree>
    <p:extLst>
      <p:ext uri="{BB962C8B-B14F-4D97-AF65-F5344CB8AC3E}">
        <p14:creationId xmlns:p14="http://schemas.microsoft.com/office/powerpoint/2010/main" val="29302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5156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What</a:t>
            </a:r>
          </a:p>
          <a:p>
            <a:pPr marL="0" indent="0">
              <a:buNone/>
            </a:pPr>
            <a:r>
              <a:rPr lang="en-US" sz="2400" dirty="0"/>
              <a:t>    Group Entity</a:t>
            </a:r>
            <a:r>
              <a:rPr lang="ko-KR" altLang="en-US" sz="2400" dirty="0"/>
              <a:t>를 </a:t>
            </a:r>
            <a:r>
              <a:rPr lang="en-US" altLang="ko-KR" sz="2400" dirty="0"/>
              <a:t>Unit Entity</a:t>
            </a:r>
            <a:r>
              <a:rPr lang="ko-KR" altLang="en-US" sz="2400" dirty="0"/>
              <a:t>처럼 쓰고 싶다</a:t>
            </a:r>
            <a:r>
              <a:rPr lang="en-US" altLang="ko-KR" sz="2400" dirty="0"/>
              <a:t>!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    ex) Folder</a:t>
            </a:r>
            <a:r>
              <a:rPr lang="ko-KR" altLang="en-US" sz="2400" dirty="0">
                <a:solidFill>
                  <a:schemeClr val="accent3"/>
                </a:solidFill>
              </a:rPr>
              <a:t> </a:t>
            </a:r>
            <a:r>
              <a:rPr lang="en-US" altLang="ko-KR" sz="2400" dirty="0">
                <a:solidFill>
                  <a:schemeClr val="accent3"/>
                </a:solidFill>
                <a:sym typeface="Wingdings" panose="05000000000000000000" pitchFamily="2" charset="2"/>
              </a:rPr>
              <a:t> File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/ Why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251563"/>
            <a:ext cx="10629900" cy="164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2"/>
                </a:solidFill>
              </a:rPr>
              <a:t>Why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    </a:t>
            </a:r>
            <a:r>
              <a:rPr lang="ko-KR" altLang="en-US" sz="2400" dirty="0"/>
              <a:t>그게 편리하고 자연스러우니까</a:t>
            </a:r>
            <a:r>
              <a:rPr lang="en-US" altLang="ko-KR" sz="2400" dirty="0"/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    Hierarchy</a:t>
            </a:r>
            <a:r>
              <a:rPr lang="ko-KR" altLang="en-US" sz="2400" dirty="0"/>
              <a:t>의 편리함</a:t>
            </a:r>
            <a:endParaRPr lang="en-US" altLang="ko-KR" sz="2400" dirty="0"/>
          </a:p>
        </p:txBody>
      </p:sp>
      <p:sp>
        <p:nvSpPr>
          <p:cNvPr id="7" name="Oval 6"/>
          <p:cNvSpPr/>
          <p:nvPr/>
        </p:nvSpPr>
        <p:spPr>
          <a:xfrm>
            <a:off x="6038987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8" name="Oval 7"/>
          <p:cNvSpPr/>
          <p:nvPr/>
        </p:nvSpPr>
        <p:spPr>
          <a:xfrm>
            <a:off x="7315199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9" name="Oval 8"/>
          <p:cNvSpPr/>
          <p:nvPr/>
        </p:nvSpPr>
        <p:spPr>
          <a:xfrm>
            <a:off x="8591411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10" name="Oval 9"/>
          <p:cNvSpPr/>
          <p:nvPr/>
        </p:nvSpPr>
        <p:spPr>
          <a:xfrm>
            <a:off x="9867623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12" name="Oval 11"/>
          <p:cNvSpPr/>
          <p:nvPr/>
        </p:nvSpPr>
        <p:spPr>
          <a:xfrm>
            <a:off x="5417325" y="4282549"/>
            <a:ext cx="6068592" cy="2164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32646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&lt;nana&gt;</a:t>
            </a:r>
          </a:p>
        </p:txBody>
      </p:sp>
    </p:spTree>
    <p:extLst>
      <p:ext uri="{BB962C8B-B14F-4D97-AF65-F5344CB8AC3E}">
        <p14:creationId xmlns:p14="http://schemas.microsoft.com/office/powerpoint/2010/main" val="371731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Composite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ko-KR" altLang="en-US" sz="2400" dirty="0">
                <a:solidFill>
                  <a:schemeClr val="accent6"/>
                </a:solidFill>
              </a:rPr>
              <a:t>계층구조</a:t>
            </a:r>
            <a:r>
              <a:rPr lang="ko-KR" altLang="en-US" sz="2400" dirty="0"/>
              <a:t>를 사용한</a:t>
            </a:r>
            <a:endParaRPr lang="en-US" altLang="ko-KR" sz="2400" dirty="0"/>
          </a:p>
          <a:p>
            <a:r>
              <a:rPr lang="ko-KR" altLang="en-US" sz="2400" dirty="0"/>
              <a:t>개체 관리</a:t>
            </a:r>
            <a:endParaRPr lang="en-US" altLang="ko-KR" sz="2400" dirty="0"/>
          </a:p>
          <a:p>
            <a:r>
              <a:rPr lang="en-US" altLang="ko-KR" sz="2400" dirty="0"/>
              <a:t>Instance Hierarchy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58855" y="4349130"/>
            <a:ext cx="79533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한번에 다수의 </a:t>
            </a:r>
            <a:r>
              <a:rPr lang="en-US" altLang="ko-KR" sz="2000" dirty="0"/>
              <a:t>Entity(Leaf)</a:t>
            </a:r>
            <a:r>
              <a:rPr lang="ko-KR" altLang="en-US" sz="2000" dirty="0"/>
              <a:t>들을 </a:t>
            </a:r>
            <a:r>
              <a:rPr lang="en-US" altLang="ko-KR" sz="2000" dirty="0"/>
              <a:t>Control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Why?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간략한 코드</a:t>
            </a:r>
            <a:r>
              <a:rPr lang="en-US" altLang="ko-KR" sz="2000" dirty="0"/>
              <a:t>, </a:t>
            </a:r>
            <a:r>
              <a:rPr lang="ko-KR" altLang="en-US" sz="2000" dirty="0"/>
              <a:t>논리적</a:t>
            </a:r>
            <a:r>
              <a:rPr lang="en-US" altLang="ko-KR" sz="2000" dirty="0"/>
              <a:t>/</a:t>
            </a:r>
            <a:r>
              <a:rPr lang="ko-KR" altLang="en-US" sz="2000" dirty="0"/>
              <a:t>직관적 이해가 쉬움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How?</a:t>
            </a:r>
          </a:p>
          <a:p>
            <a:r>
              <a:rPr lang="en-US" sz="2000" dirty="0"/>
              <a:t>	Group Type(Composite)</a:t>
            </a:r>
            <a:r>
              <a:rPr lang="ko-KR" altLang="en-US" sz="2000" dirty="0"/>
              <a:t>을 만들어서 묶음 관리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56" y="514604"/>
            <a:ext cx="6588303" cy="39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9827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ko-KR" altLang="en-US" dirty="0"/>
              <a:t>결국 실제로 작업을 수행하는 개별 </a:t>
            </a:r>
            <a:r>
              <a:rPr lang="en-US" altLang="ko-KR" dirty="0"/>
              <a:t>Unit</a:t>
            </a:r>
            <a:r>
              <a:rPr lang="ko-KR" altLang="en-US" dirty="0"/>
              <a:t>들</a:t>
            </a:r>
            <a:endParaRPr lang="en-US" altLang="ko-KR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6"/>
                </a:solidFill>
              </a:rPr>
              <a:t>- for</a:t>
            </a:r>
            <a:r>
              <a:rPr lang="ko-KR" altLang="en-US" sz="2400" dirty="0">
                <a:solidFill>
                  <a:schemeClr val="accent6"/>
                </a:solidFill>
              </a:rPr>
              <a:t>문 돌려야 하는 건 마찬가지</a:t>
            </a:r>
            <a:endParaRPr lang="en-US" altLang="ko-KR" sz="24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400" dirty="0"/>
              <a:t>	- Group Instance</a:t>
            </a:r>
            <a:r>
              <a:rPr lang="ko-KR" altLang="en-US" sz="2400" dirty="0"/>
              <a:t>로 인한 </a:t>
            </a:r>
            <a:r>
              <a:rPr lang="en-US" altLang="ko-KR" sz="2400" dirty="0"/>
              <a:t>Overhead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Known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718630"/>
            <a:ext cx="10629900" cy="2491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</a:t>
            </a:r>
            <a:r>
              <a:rPr lang="ko-KR" altLang="en-US" dirty="0"/>
              <a:t>접근방법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- Group</a:t>
            </a:r>
            <a:r>
              <a:rPr lang="ko-KR" altLang="en-US" sz="2400" dirty="0"/>
              <a:t>을 통해서 관리하기만</a:t>
            </a:r>
            <a:r>
              <a:rPr lang="en-US" altLang="ko-KR" sz="2400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6"/>
                </a:solidFill>
              </a:rPr>
              <a:t>- </a:t>
            </a:r>
            <a:r>
              <a:rPr lang="ko-KR" altLang="en-US" sz="2400" dirty="0">
                <a:solidFill>
                  <a:schemeClr val="accent6"/>
                </a:solidFill>
              </a:rPr>
              <a:t>개별 </a:t>
            </a:r>
            <a:r>
              <a:rPr lang="en-US" altLang="ko-KR" sz="2400" dirty="0">
                <a:solidFill>
                  <a:schemeClr val="accent6"/>
                </a:solidFill>
              </a:rPr>
              <a:t>Unit</a:t>
            </a:r>
            <a:r>
              <a:rPr lang="ko-KR" altLang="en-US" sz="2400" dirty="0">
                <a:solidFill>
                  <a:schemeClr val="accent6"/>
                </a:solidFill>
              </a:rPr>
              <a:t>들에 직접 접근해야 하는 경우는</a:t>
            </a:r>
            <a:r>
              <a:rPr lang="en-US" altLang="ko-KR" sz="2400" dirty="0">
                <a:solidFill>
                  <a:schemeClr val="accent6"/>
                </a:solidFill>
              </a:rPr>
              <a:t>?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패턴이 </a:t>
            </a:r>
            <a:r>
              <a:rPr lang="ko-KR" altLang="en-US" b="1" dirty="0"/>
              <a:t>왜</a:t>
            </a:r>
            <a:r>
              <a:rPr lang="ko-KR" altLang="en-US" dirty="0"/>
              <a:t> 필요하죠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655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chemeClr val="accent3"/>
                </a:solidFill>
              </a:rPr>
              <a:t>개발자</a:t>
            </a:r>
            <a:r>
              <a:rPr lang="en-US" altLang="ko-KR" b="1" dirty="0">
                <a:solidFill>
                  <a:schemeClr val="accent3"/>
                </a:solidFill>
              </a:rPr>
              <a:t>,‘</a:t>
            </a:r>
            <a:r>
              <a:rPr lang="ko-KR" altLang="en-US" b="1" dirty="0">
                <a:solidFill>
                  <a:schemeClr val="accent3"/>
                </a:solidFill>
              </a:rPr>
              <a:t>왜</a:t>
            </a:r>
            <a:r>
              <a:rPr lang="en-US" altLang="ko-KR" b="1" dirty="0">
                <a:solidFill>
                  <a:schemeClr val="accent3"/>
                </a:solidFill>
              </a:rPr>
              <a:t>’</a:t>
            </a:r>
            <a:r>
              <a:rPr lang="ko-KR" altLang="en-US" b="1" dirty="0">
                <a:solidFill>
                  <a:schemeClr val="accent3"/>
                </a:solidFill>
              </a:rPr>
              <a:t>에서 시작하라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en-US" altLang="ko-KR" sz="1800" b="1" dirty="0">
                <a:solidFill>
                  <a:schemeClr val="accent3"/>
                </a:solidFill>
              </a:rPr>
              <a:t>–</a:t>
            </a:r>
            <a:r>
              <a:rPr lang="ko-KR" altLang="en-US" sz="1800" b="1" dirty="0">
                <a:solidFill>
                  <a:schemeClr val="accent3"/>
                </a:solidFill>
              </a:rPr>
              <a:t>임 백준님</a:t>
            </a:r>
            <a:endParaRPr lang="en-US" sz="3200" b="1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2947" y="2945908"/>
            <a:ext cx="778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accent3"/>
                </a:solidFill>
              </a:rPr>
              <a:t> ‘어떻게’ 가 아니라 ‘왜’ 와 ‘무엇’ 에 집중한다</a:t>
            </a:r>
            <a:r>
              <a:rPr lang="en-US" altLang="ko-KR" sz="2800" i="1" dirty="0">
                <a:solidFill>
                  <a:schemeClr val="accent3"/>
                </a:solidFill>
              </a:rPr>
              <a:t>. </a:t>
            </a:r>
            <a:endParaRPr lang="en-US" sz="2800" i="1" dirty="0">
              <a:solidFill>
                <a:schemeClr val="accent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83" y="3803278"/>
            <a:ext cx="2131933" cy="2131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1337" y="4265112"/>
            <a:ext cx="105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48913" y="4265112"/>
            <a:ext cx="105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374474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582" y="4323244"/>
            <a:ext cx="5898835" cy="7322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9" y="1415821"/>
            <a:ext cx="2156460" cy="2209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5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9" y="525162"/>
            <a:ext cx="10629900" cy="609398"/>
          </a:xfrm>
        </p:spPr>
        <p:txBody>
          <a:bodyPr/>
          <a:lstStyle/>
          <a:p>
            <a:pPr algn="ctr"/>
            <a:r>
              <a:rPr lang="ko-KR" altLang="en-US" dirty="0"/>
              <a:t>개발 과정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383073" y="2641901"/>
            <a:ext cx="2423786" cy="2595275"/>
            <a:chOff x="1383073" y="3216059"/>
            <a:chExt cx="2423786" cy="25952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329" y="3216059"/>
              <a:ext cx="1887274" cy="188727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83073" y="5288114"/>
              <a:ext cx="2423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Analysis</a:t>
              </a:r>
              <a:endParaRPr lang="en-US" sz="2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17466" y="2641901"/>
            <a:ext cx="2423786" cy="2595275"/>
            <a:chOff x="5017466" y="3216059"/>
            <a:chExt cx="2423786" cy="25952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722" y="3216059"/>
              <a:ext cx="1887274" cy="188727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017466" y="5288114"/>
              <a:ext cx="2423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Design</a:t>
              </a:r>
              <a:endParaRPr lang="en-US" sz="2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651859" y="2641901"/>
            <a:ext cx="2423786" cy="2595275"/>
            <a:chOff x="8651859" y="3216059"/>
            <a:chExt cx="2423786" cy="25952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115" y="3216059"/>
              <a:ext cx="1887274" cy="18872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651859" y="5288114"/>
              <a:ext cx="2423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Develop</a:t>
              </a:r>
              <a:endParaRPr lang="en-US" sz="28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83073" y="1764681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Why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7466" y="1770609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How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51859" y="1764681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What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17466" y="5421957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/>
                </a:solidFill>
              </a:rPr>
              <a:t>디자인 패턴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3469710" cy="941583"/>
          </a:xfrm>
        </p:spPr>
        <p:txBody>
          <a:bodyPr anchor="ctr"/>
          <a:lstStyle/>
          <a:p>
            <a:pPr marL="0" indent="0">
              <a:buNone/>
            </a:pPr>
            <a:r>
              <a:rPr lang="ko-KR" altLang="en-US" b="1" dirty="0"/>
              <a:t>코드</a:t>
            </a:r>
            <a:r>
              <a:rPr lang="ko-KR" altLang="en-US" dirty="0"/>
              <a:t>는 바뀐다</a:t>
            </a:r>
            <a:r>
              <a:rPr lang="en-US" altLang="ko-KR" dirty="0"/>
              <a:t>. </a:t>
            </a:r>
            <a:r>
              <a:rPr lang="ko-KR" altLang="en-US" b="1" dirty="0"/>
              <a:t>왜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불편한 그 사실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911045"/>
            <a:ext cx="3995803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디자인</a:t>
            </a:r>
            <a:r>
              <a:rPr lang="ko-KR" altLang="en-US" dirty="0"/>
              <a:t>이 바뀌었다</a:t>
            </a:r>
            <a:r>
              <a:rPr lang="en-US" altLang="ko-KR" dirty="0"/>
              <a:t>? </a:t>
            </a:r>
            <a:r>
              <a:rPr lang="ko-KR" altLang="en-US" b="1" dirty="0"/>
              <a:t>왜</a:t>
            </a:r>
            <a:r>
              <a:rPr lang="en-US" altLang="ko-KR" b="1" dirty="0"/>
              <a:t>?? </a:t>
            </a:r>
            <a:endParaRPr lang="en-US" b="1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4058419" y="5059762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기능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5650746" y="5059762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컨텐츠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7058132" y="5059762"/>
            <a:ext cx="2297404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성능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8888602" y="5059762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안정화</a:t>
            </a:r>
            <a:endParaRPr lang="en-US" sz="3200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614" y="2085164"/>
            <a:ext cx="1221457" cy="1221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88" y="2131412"/>
            <a:ext cx="1128961" cy="1128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60" y="2324075"/>
            <a:ext cx="743635" cy="743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2" r="30658" b="37165"/>
          <a:stretch/>
        </p:blipFill>
        <p:spPr>
          <a:xfrm>
            <a:off x="9355536" y="2084484"/>
            <a:ext cx="1432282" cy="1222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10" y="2180764"/>
            <a:ext cx="1030257" cy="10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모든 문제의 시작과 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4622104"/>
            <a:ext cx="10629900" cy="1243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i="1" dirty="0">
                <a:solidFill>
                  <a:schemeClr val="accent3"/>
                </a:solidFill>
              </a:rPr>
              <a:t>클라이언트는 한 마디로 </a:t>
            </a:r>
            <a:r>
              <a:rPr lang="en-US" altLang="ko-KR" i="1" dirty="0">
                <a:solidFill>
                  <a:schemeClr val="accent3"/>
                </a:solidFill>
              </a:rPr>
              <a:t>‘</a:t>
            </a:r>
            <a:r>
              <a:rPr lang="ko-KR" altLang="en-US" i="1" dirty="0">
                <a:solidFill>
                  <a:schemeClr val="accent3"/>
                </a:solidFill>
              </a:rPr>
              <a:t>갑</a:t>
            </a:r>
            <a:r>
              <a:rPr lang="en-US" altLang="ko-KR" i="1" dirty="0">
                <a:solidFill>
                  <a:schemeClr val="accent3"/>
                </a:solidFill>
              </a:rPr>
              <a:t>’</a:t>
            </a:r>
            <a:r>
              <a:rPr lang="ko-KR" altLang="en-US" i="1" dirty="0">
                <a:solidFill>
                  <a:schemeClr val="accent3"/>
                </a:solidFill>
              </a:rPr>
              <a:t>이라고 할 수 있습니다</a:t>
            </a:r>
            <a:r>
              <a:rPr lang="en-US" altLang="ko-KR" i="1" dirty="0">
                <a:solidFill>
                  <a:schemeClr val="accent3"/>
                </a:solidFill>
              </a:rPr>
              <a:t>.</a:t>
            </a:r>
            <a:r>
              <a:rPr lang="en-US" altLang="ko-KR" sz="1800" i="1" dirty="0">
                <a:solidFill>
                  <a:schemeClr val="accent3"/>
                </a:solidFill>
              </a:rPr>
              <a:t> </a:t>
            </a:r>
          </a:p>
          <a:p>
            <a:pPr marL="0" indent="0" algn="r">
              <a:buFont typeface="Arial" panose="020B0604020202020204" pitchFamily="34" charset="0"/>
              <a:buNone/>
            </a:pPr>
            <a:br>
              <a:rPr lang="en-US" altLang="ko-KR" sz="1800" dirty="0">
                <a:solidFill>
                  <a:schemeClr val="accent3"/>
                </a:solidFill>
              </a:rPr>
            </a:br>
            <a:r>
              <a:rPr lang="en-US" altLang="ko-KR" sz="1800" dirty="0">
                <a:solidFill>
                  <a:schemeClr val="accent3"/>
                </a:solidFill>
              </a:rPr>
              <a:t>– </a:t>
            </a:r>
            <a:r>
              <a:rPr lang="ko-KR" altLang="en-US" sz="1800" dirty="0">
                <a:solidFill>
                  <a:schemeClr val="accent3"/>
                </a:solidFill>
              </a:rPr>
              <a:t>생활코딩 이고잉 님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14400" y="2709412"/>
            <a:ext cx="10629900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dirty="0"/>
              <a:t>요구사항</a:t>
            </a:r>
            <a:r>
              <a:rPr lang="en-US" altLang="ko-KR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9186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8217A"/>
      </a:accent1>
      <a:accent2>
        <a:srgbClr val="442359"/>
      </a:accent2>
      <a:accent3>
        <a:srgbClr val="3A904A"/>
      </a:accent3>
      <a:accent4>
        <a:srgbClr val="AD9178"/>
      </a:accent4>
      <a:accent5>
        <a:srgbClr val="FFFFFF"/>
      </a:accent5>
      <a:accent6>
        <a:srgbClr val="0072C6"/>
      </a:accent6>
      <a:hlink>
        <a:srgbClr val="0066FF"/>
      </a:hlink>
      <a:folHlink>
        <a:srgbClr val="666699"/>
      </a:folHlink>
    </a:clrScheme>
    <a:fontScheme name="CodeReport">
      <a:majorFont>
        <a:latin typeface="D2Coding"/>
        <a:ea typeface="NanumGothic"/>
        <a:cs typeface=""/>
      </a:majorFont>
      <a:minorFont>
        <a:latin typeface="D2Coding"/>
        <a:ea typeface="Nanum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2636</Words>
  <Application>Microsoft Office PowerPoint</Application>
  <PresentationFormat>Widescreen</PresentationFormat>
  <Paragraphs>724</Paragraphs>
  <Slides>60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NanumGothic</vt:lpstr>
      <vt:lpstr>맑은 고딕</vt:lpstr>
      <vt:lpstr>Wingdings</vt:lpstr>
      <vt:lpstr>Arial</vt:lpstr>
      <vt:lpstr>Calibri</vt:lpstr>
      <vt:lpstr>D2Coding</vt:lpstr>
      <vt:lpstr>Office Theme</vt:lpstr>
      <vt:lpstr>Design  Pattern with</vt:lpstr>
      <vt:lpstr>시작하기에 전에…</vt:lpstr>
      <vt:lpstr>학교 수업을 들어봤는데…</vt:lpstr>
      <vt:lpstr>가장 불만이었던 점…</vt:lpstr>
      <vt:lpstr>Theory != Code;</vt:lpstr>
      <vt:lpstr>디자인 패턴이 왜 필요하죠?</vt:lpstr>
      <vt:lpstr>개발 과정</vt:lpstr>
      <vt:lpstr>불편한 그 사실</vt:lpstr>
      <vt:lpstr>모든 문제의 시작과 끝</vt:lpstr>
      <vt:lpstr>고통의 망가진 순환</vt:lpstr>
      <vt:lpstr>Design Pattern in Action !</vt:lpstr>
      <vt:lpstr>호오… 그렇다면…</vt:lpstr>
      <vt:lpstr>==</vt:lpstr>
      <vt:lpstr>#include &lt;Adapter&gt;</vt:lpstr>
      <vt:lpstr>JSON : JavaScript Object Notation</vt:lpstr>
      <vt:lpstr>JSON</vt:lpstr>
      <vt:lpstr>What to do?</vt:lpstr>
      <vt:lpstr>문제 : 모호함(ambiguous)</vt:lpstr>
      <vt:lpstr>문제 : 모호함(ambiguous)</vt:lpstr>
      <vt:lpstr>Interface : `value`</vt:lpstr>
      <vt:lpstr>Pattern : Adapter</vt:lpstr>
      <vt:lpstr>또 다른 문제</vt:lpstr>
      <vt:lpstr>Pattern : Adapter</vt:lpstr>
      <vt:lpstr>뭐? 구~현? (노동의 시작)</vt:lpstr>
      <vt:lpstr>다시, 분석</vt:lpstr>
      <vt:lpstr>It’s Code time!</vt:lpstr>
      <vt:lpstr>큰 그림</vt:lpstr>
      <vt:lpstr>`json::array`</vt:lpstr>
      <vt:lpstr>`array::toUtf8()`</vt:lpstr>
      <vt:lpstr>복사가 안돼요!</vt:lpstr>
      <vt:lpstr>작전 변경!</vt:lpstr>
      <vt:lpstr>array의 복사</vt:lpstr>
      <vt:lpstr>It’s Code time!</vt:lpstr>
      <vt:lpstr>PowerPoint Presentation</vt:lpstr>
      <vt:lpstr>`json::object`</vt:lpstr>
      <vt:lpstr>객체 == 속성 집합?</vt:lpstr>
      <vt:lpstr>`object::property`</vt:lpstr>
      <vt:lpstr>`json::object`</vt:lpstr>
      <vt:lpstr>Type interface</vt:lpstr>
      <vt:lpstr>이런…</vt:lpstr>
      <vt:lpstr>It’s Code time!</vt:lpstr>
      <vt:lpstr>`namespace json`</vt:lpstr>
      <vt:lpstr>Adapter Pattern</vt:lpstr>
      <vt:lpstr>Bridge Pattern</vt:lpstr>
      <vt:lpstr>Summary : Adapter/Bridge</vt:lpstr>
      <vt:lpstr>#include &lt;Prototype&gt;</vt:lpstr>
      <vt:lpstr>비효율적인 메모리 배치</vt:lpstr>
      <vt:lpstr>쓰.기.귀.찮.음.</vt:lpstr>
      <vt:lpstr>문제 : 반복/중복</vt:lpstr>
      <vt:lpstr>지나친 반복…</vt:lpstr>
      <vt:lpstr>Why에서 How로…</vt:lpstr>
      <vt:lpstr>Shared &amp; Private</vt:lpstr>
      <vt:lpstr>Prototype Pattern</vt:lpstr>
      <vt:lpstr>#include &lt;Composite&gt;</vt:lpstr>
      <vt:lpstr>RTS를 하다 보면…</vt:lpstr>
      <vt:lpstr>What / Why</vt:lpstr>
      <vt:lpstr>It’s Code time!</vt:lpstr>
      <vt:lpstr>Composite Pattern</vt:lpstr>
      <vt:lpstr>Known issues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C++ Memory Model</dc:subject>
  <dc:creator>luncliff@gmail.com</dc:creator>
  <cp:keywords>C++</cp:keywords>
  <cp:lastModifiedBy>Park Dong Ha</cp:lastModifiedBy>
  <cp:revision>252</cp:revision>
  <dcterms:created xsi:type="dcterms:W3CDTF">2016-03-18T08:01:28Z</dcterms:created>
  <dcterms:modified xsi:type="dcterms:W3CDTF">2016-09-30T07:49:56Z</dcterms:modified>
  <cp:category>Technical</cp:category>
  <dc:language>English; Korean; C++;</dc:language>
</cp:coreProperties>
</file>